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434" r:id="rId2"/>
    <p:sldId id="435" r:id="rId3"/>
    <p:sldId id="436" r:id="rId4"/>
    <p:sldId id="437" r:id="rId5"/>
    <p:sldId id="438" r:id="rId6"/>
    <p:sldId id="439" r:id="rId7"/>
    <p:sldId id="440" r:id="rId8"/>
    <p:sldId id="441" r:id="rId9"/>
    <p:sldId id="442" r:id="rId10"/>
    <p:sldId id="443" r:id="rId11"/>
    <p:sldId id="273" r:id="rId12"/>
    <p:sldId id="444" r:id="rId13"/>
    <p:sldId id="445" r:id="rId14"/>
    <p:sldId id="446" r:id="rId15"/>
    <p:sldId id="447" r:id="rId16"/>
    <p:sldId id="448" r:id="rId17"/>
    <p:sldId id="449" r:id="rId18"/>
    <p:sldId id="520" r:id="rId19"/>
    <p:sldId id="359" r:id="rId20"/>
    <p:sldId id="361" r:id="rId21"/>
    <p:sldId id="368" r:id="rId22"/>
    <p:sldId id="369" r:id="rId23"/>
    <p:sldId id="370" r:id="rId24"/>
    <p:sldId id="371" r:id="rId25"/>
    <p:sldId id="375" r:id="rId26"/>
    <p:sldId id="450" r:id="rId27"/>
    <p:sldId id="451" r:id="rId28"/>
    <p:sldId id="452" r:id="rId29"/>
    <p:sldId id="465" r:id="rId30"/>
    <p:sldId id="466" r:id="rId31"/>
    <p:sldId id="467" r:id="rId32"/>
    <p:sldId id="468" r:id="rId33"/>
    <p:sldId id="469" r:id="rId34"/>
    <p:sldId id="470" r:id="rId35"/>
    <p:sldId id="471" r:id="rId36"/>
    <p:sldId id="472" r:id="rId37"/>
    <p:sldId id="473" r:id="rId38"/>
    <p:sldId id="474" r:id="rId39"/>
    <p:sldId id="475" r:id="rId40"/>
    <p:sldId id="476" r:id="rId41"/>
    <p:sldId id="477" r:id="rId42"/>
    <p:sldId id="478" r:id="rId43"/>
    <p:sldId id="479" r:id="rId44"/>
    <p:sldId id="480" r:id="rId45"/>
    <p:sldId id="481" r:id="rId46"/>
    <p:sldId id="482" r:id="rId47"/>
    <p:sldId id="464" r:id="rId48"/>
    <p:sldId id="483" r:id="rId49"/>
    <p:sldId id="484" r:id="rId50"/>
    <p:sldId id="485" r:id="rId51"/>
    <p:sldId id="486" r:id="rId52"/>
    <p:sldId id="487" r:id="rId53"/>
    <p:sldId id="488" r:id="rId54"/>
    <p:sldId id="489" r:id="rId55"/>
    <p:sldId id="490" r:id="rId56"/>
    <p:sldId id="492" r:id="rId57"/>
    <p:sldId id="493" r:id="rId58"/>
    <p:sldId id="494" r:id="rId59"/>
    <p:sldId id="495" r:id="rId60"/>
    <p:sldId id="496" r:id="rId61"/>
    <p:sldId id="498" r:id="rId62"/>
    <p:sldId id="499" r:id="rId63"/>
    <p:sldId id="500" r:id="rId64"/>
    <p:sldId id="501" r:id="rId65"/>
    <p:sldId id="502" r:id="rId66"/>
    <p:sldId id="503" r:id="rId67"/>
    <p:sldId id="504" r:id="rId68"/>
    <p:sldId id="505" r:id="rId69"/>
    <p:sldId id="506" r:id="rId70"/>
    <p:sldId id="508" r:id="rId71"/>
    <p:sldId id="509" r:id="rId72"/>
    <p:sldId id="510" r:id="rId73"/>
    <p:sldId id="511" r:id="rId74"/>
    <p:sldId id="512" r:id="rId75"/>
    <p:sldId id="513" r:id="rId76"/>
    <p:sldId id="514" r:id="rId77"/>
    <p:sldId id="515" r:id="rId78"/>
    <p:sldId id="516" r:id="rId79"/>
    <p:sldId id="517" r:id="rId80"/>
    <p:sldId id="518" r:id="rId81"/>
    <p:sldId id="519"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86"/>
    <p:restoredTop sz="96327"/>
  </p:normalViewPr>
  <p:slideViewPr>
    <p:cSldViewPr snapToGrid="0" snapToObjects="1">
      <p:cViewPr varScale="1">
        <p:scale>
          <a:sx n="146" d="100"/>
          <a:sy n="146" d="100"/>
        </p:scale>
        <p:origin x="168"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FB50F9-7CBC-934E-8DE6-3777CE0E58AC}" type="datetimeFigureOut">
              <a:rPr lang="en-US" smtClean="0"/>
              <a:t>10/21/22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32F30A-D696-BD40-A9E5-B1FF30B0BD44}" type="slidenum">
              <a:rPr lang="en-US" smtClean="0"/>
              <a:t>‹#›</a:t>
            </a:fld>
            <a:endParaRPr lang="en-US"/>
          </a:p>
        </p:txBody>
      </p:sp>
    </p:spTree>
    <p:extLst>
      <p:ext uri="{BB962C8B-B14F-4D97-AF65-F5344CB8AC3E}">
        <p14:creationId xmlns:p14="http://schemas.microsoft.com/office/powerpoint/2010/main" val="3285665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75F1DD-9223-B241-AB62-517F662A2A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951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29534-8E76-A444-9FB5-D4442F9945F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99DD0FA-3698-274B-8B4D-E2F5351660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CC777D4-FC65-B943-A0E6-33D1036F422A}"/>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5" name="Footer Placeholder 4">
            <a:extLst>
              <a:ext uri="{FF2B5EF4-FFF2-40B4-BE49-F238E27FC236}">
                <a16:creationId xmlns:a16="http://schemas.microsoft.com/office/drawing/2014/main" id="{6870551C-FCAA-A44A-B52F-D37E87BB7D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99520B-A2CE-934B-B6CB-B19206510CAF}"/>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542341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D2D9-5412-E841-A575-8395BB1C047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5CF6FF-CECA-7A47-950E-628B89AB570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F9C0D3C-7CB7-4841-B979-1CE73076AE49}"/>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5" name="Footer Placeholder 4">
            <a:extLst>
              <a:ext uri="{FF2B5EF4-FFF2-40B4-BE49-F238E27FC236}">
                <a16:creationId xmlns:a16="http://schemas.microsoft.com/office/drawing/2014/main" id="{DDF27651-AE55-5741-8C7E-96C78E695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8A5092-BA93-024F-AC7A-7781D4A828F6}"/>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2077579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35B60D-E5EA-C442-8DBB-440F0D530BA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4A34234-23BF-9944-BAD7-41E046F77AF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A5ADAC-05D3-AF45-B1A1-E39613CA4AFA}"/>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5" name="Footer Placeholder 4">
            <a:extLst>
              <a:ext uri="{FF2B5EF4-FFF2-40B4-BE49-F238E27FC236}">
                <a16:creationId xmlns:a16="http://schemas.microsoft.com/office/drawing/2014/main" id="{F331B268-3195-1A41-9B57-9747D39816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57EC63-BA2B-C045-8358-B6262FA85FB7}"/>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417160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FAC30-F322-6047-BFAF-D50C131A767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380389E-BC3A-274E-AD7B-313DD0B4EA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6EAEA0-4D4B-CF4F-8C4F-086C9F0FFC4F}"/>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5" name="Footer Placeholder 4">
            <a:extLst>
              <a:ext uri="{FF2B5EF4-FFF2-40B4-BE49-F238E27FC236}">
                <a16:creationId xmlns:a16="http://schemas.microsoft.com/office/drawing/2014/main" id="{5B8F3EF4-FCE7-5647-878A-39CB9D275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FB827-097C-A948-8BBF-3018918C5840}"/>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322233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D421-6030-5C43-8779-7DAA91F945A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57B46D9-CB33-044D-8ED2-9FD3493247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D96BF8D-0268-034D-97A4-FCA49F0F0774}"/>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5" name="Footer Placeholder 4">
            <a:extLst>
              <a:ext uri="{FF2B5EF4-FFF2-40B4-BE49-F238E27FC236}">
                <a16:creationId xmlns:a16="http://schemas.microsoft.com/office/drawing/2014/main" id="{7D11DBBC-6471-4347-A040-61BDA7893A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58A13B-9E17-8442-832B-4966C5B4E3B5}"/>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1869085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8CE0-1584-8442-A896-CEB45A4E2D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8D9583A-8B36-1248-8E07-3DBFEF3A0FC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D15C242-C498-5F41-BD2F-B3EE4587E62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AC62E83-8088-BD49-BBCE-040C0E7633EF}"/>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6" name="Footer Placeholder 5">
            <a:extLst>
              <a:ext uri="{FF2B5EF4-FFF2-40B4-BE49-F238E27FC236}">
                <a16:creationId xmlns:a16="http://schemas.microsoft.com/office/drawing/2014/main" id="{0822CC9A-6A18-D645-80BD-BEECDC82D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916ABF-5E58-7E44-B9AC-3F5A9FF7BD30}"/>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1797128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9C9AB-A364-6246-8B4E-32F73E61D33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59215F-92DE-474E-869E-A3C2B72ED8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B54923-979F-9947-A8A9-B4A0FBDC4B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F1B5256-986D-F44D-B218-2EB540393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545F976-CB80-024F-A3FF-BEFE81F24B3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2AFAB42-F133-454F-9990-88BFEB2426AC}"/>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8" name="Footer Placeholder 7">
            <a:extLst>
              <a:ext uri="{FF2B5EF4-FFF2-40B4-BE49-F238E27FC236}">
                <a16:creationId xmlns:a16="http://schemas.microsoft.com/office/drawing/2014/main" id="{20A24C8A-CA4F-F242-94ED-DA31A42740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521150-E2BF-2946-8B74-5F21170D175C}"/>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3348752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B5AD7-DF07-A34D-8A50-90DB75DB855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E175E37-6168-744D-87F4-DA6FCFFAF030}"/>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4" name="Footer Placeholder 3">
            <a:extLst>
              <a:ext uri="{FF2B5EF4-FFF2-40B4-BE49-F238E27FC236}">
                <a16:creationId xmlns:a16="http://schemas.microsoft.com/office/drawing/2014/main" id="{5E0D8654-77FD-AA47-B35A-9DEC2D3AE6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03D3BD-84A7-E048-A577-093F7B05369D}"/>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4123251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4391F0-9F44-4C40-99AE-F34461A7D81B}"/>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3" name="Footer Placeholder 2">
            <a:extLst>
              <a:ext uri="{FF2B5EF4-FFF2-40B4-BE49-F238E27FC236}">
                <a16:creationId xmlns:a16="http://schemas.microsoft.com/office/drawing/2014/main" id="{272C5A75-FBB5-E246-B415-BEC7C2DDE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C5C66-3795-B24D-ACDD-B240E5E9921E}"/>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3751496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F7EDF-32EA-8D4F-A021-43107D8E233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86BF3B6-6FF3-EB4C-BEC2-3762A0654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5E5F9B5-68B7-1A44-BB25-32D800318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0043B2A-5678-734F-853C-5C44E655D6AD}"/>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6" name="Footer Placeholder 5">
            <a:extLst>
              <a:ext uri="{FF2B5EF4-FFF2-40B4-BE49-F238E27FC236}">
                <a16:creationId xmlns:a16="http://schemas.microsoft.com/office/drawing/2014/main" id="{97B76336-1531-A24C-BB9E-632B50379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878DAE-0E0A-D343-886B-C26FF9C5E0A8}"/>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82644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29A8-4308-9145-BF29-AF7C761034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C5F7B9E-3D5E-F44F-B64C-D3D9D12FA7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24DE78-B666-8D4F-B758-69962FED5C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653646-D3B9-6549-9611-3F1477EDD4EC}"/>
              </a:ext>
            </a:extLst>
          </p:cNvPr>
          <p:cNvSpPr>
            <a:spLocks noGrp="1"/>
          </p:cNvSpPr>
          <p:nvPr>
            <p:ph type="dt" sz="half" idx="10"/>
          </p:nvPr>
        </p:nvSpPr>
        <p:spPr/>
        <p:txBody>
          <a:bodyPr/>
          <a:lstStyle/>
          <a:p>
            <a:fld id="{7D7E4754-54F3-EB48-83F2-2D27EC57F41B}" type="datetimeFigureOut">
              <a:rPr lang="en-US" smtClean="0"/>
              <a:t>10/21/22</a:t>
            </a:fld>
            <a:endParaRPr lang="en-US"/>
          </a:p>
        </p:txBody>
      </p:sp>
      <p:sp>
        <p:nvSpPr>
          <p:cNvPr id="6" name="Footer Placeholder 5">
            <a:extLst>
              <a:ext uri="{FF2B5EF4-FFF2-40B4-BE49-F238E27FC236}">
                <a16:creationId xmlns:a16="http://schemas.microsoft.com/office/drawing/2014/main" id="{F4605E42-B8E4-5642-9EEC-0DBCEDE53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592CAB-E0A2-8D41-873C-60B70993153C}"/>
              </a:ext>
            </a:extLst>
          </p:cNvPr>
          <p:cNvSpPr>
            <a:spLocks noGrp="1"/>
          </p:cNvSpPr>
          <p:nvPr>
            <p:ph type="sldNum" sz="quarter" idx="12"/>
          </p:nvPr>
        </p:nvSpPr>
        <p:spPr/>
        <p:txBody>
          <a:bodyPr/>
          <a:lstStyle/>
          <a:p>
            <a:fld id="{4748D20D-AA78-A84D-9186-5D2921BCD451}" type="slidenum">
              <a:rPr lang="en-US" smtClean="0"/>
              <a:t>‹#›</a:t>
            </a:fld>
            <a:endParaRPr lang="en-US"/>
          </a:p>
        </p:txBody>
      </p:sp>
    </p:spTree>
    <p:extLst>
      <p:ext uri="{BB962C8B-B14F-4D97-AF65-F5344CB8AC3E}">
        <p14:creationId xmlns:p14="http://schemas.microsoft.com/office/powerpoint/2010/main" val="158300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655B6-E287-364E-99E0-A317F51D46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F81EDA7-DBA8-1F4A-AF21-FEB58DDE08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0A6C1B8-1175-004E-9D05-242E6A4729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7E4754-54F3-EB48-83F2-2D27EC57F41B}" type="datetimeFigureOut">
              <a:rPr lang="en-US" smtClean="0"/>
              <a:t>10/21/22</a:t>
            </a:fld>
            <a:endParaRPr lang="en-US"/>
          </a:p>
        </p:txBody>
      </p:sp>
      <p:sp>
        <p:nvSpPr>
          <p:cNvPr id="5" name="Footer Placeholder 4">
            <a:extLst>
              <a:ext uri="{FF2B5EF4-FFF2-40B4-BE49-F238E27FC236}">
                <a16:creationId xmlns:a16="http://schemas.microsoft.com/office/drawing/2014/main" id="{C6B8400D-C5A0-FA44-A981-FB6F478DAD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5DC894-5D38-E143-A34B-4FF2A22867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8D20D-AA78-A84D-9186-5D2921BCD451}" type="slidenum">
              <a:rPr lang="en-US" smtClean="0"/>
              <a:t>‹#›</a:t>
            </a:fld>
            <a:endParaRPr lang="en-US"/>
          </a:p>
        </p:txBody>
      </p:sp>
    </p:spTree>
    <p:extLst>
      <p:ext uri="{BB962C8B-B14F-4D97-AF65-F5344CB8AC3E}">
        <p14:creationId xmlns:p14="http://schemas.microsoft.com/office/powerpoint/2010/main" val="2616990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tiff"/><Relationship Id="rId4" Type="http://schemas.openxmlformats.org/officeDocument/2006/relationships/image" Target="../media/image13.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85GBPNvABQ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82266C4-8067-B540-AF33-FFEF074ACB6B}"/>
              </a:ext>
            </a:extLst>
          </p:cNvPr>
          <p:cNvPicPr>
            <a:picLocks noChangeAspect="1"/>
          </p:cNvPicPr>
          <p:nvPr/>
        </p:nvPicPr>
        <p:blipFill>
          <a:blip r:embed="rId3"/>
          <a:stretch>
            <a:fillRect/>
          </a:stretch>
        </p:blipFill>
        <p:spPr>
          <a:xfrm>
            <a:off x="164892" y="154130"/>
            <a:ext cx="3811456" cy="3848244"/>
          </a:xfrm>
          <a:prstGeom prst="rect">
            <a:avLst/>
          </a:prstGeom>
        </p:spPr>
      </p:pic>
      <p:pic>
        <p:nvPicPr>
          <p:cNvPr id="8" name="Picture 7">
            <a:extLst>
              <a:ext uri="{FF2B5EF4-FFF2-40B4-BE49-F238E27FC236}">
                <a16:creationId xmlns:a16="http://schemas.microsoft.com/office/drawing/2014/main" id="{16BC9B1D-6137-DE47-B186-E9E8B5EF625F}"/>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r="2454" b="2489"/>
          <a:stretch/>
        </p:blipFill>
        <p:spPr>
          <a:xfrm>
            <a:off x="8975848" y="114250"/>
            <a:ext cx="3216152" cy="2284176"/>
          </a:xfrm>
          <a:prstGeom prst="rect">
            <a:avLst/>
          </a:prstGeom>
        </p:spPr>
      </p:pic>
      <p:sp>
        <p:nvSpPr>
          <p:cNvPr id="2" name="Title 1">
            <a:extLst>
              <a:ext uri="{FF2B5EF4-FFF2-40B4-BE49-F238E27FC236}">
                <a16:creationId xmlns:a16="http://schemas.microsoft.com/office/drawing/2014/main" id="{5FBFC7FE-9CB6-3647-8FB1-C15CD01B865B}"/>
              </a:ext>
            </a:extLst>
          </p:cNvPr>
          <p:cNvSpPr>
            <a:spLocks noGrp="1"/>
          </p:cNvSpPr>
          <p:nvPr>
            <p:ph type="ctrTitle"/>
          </p:nvPr>
        </p:nvSpPr>
        <p:spPr>
          <a:xfrm>
            <a:off x="1883974" y="1023073"/>
            <a:ext cx="8424051" cy="2661628"/>
          </a:xfrm>
          <a:noFill/>
        </p:spPr>
        <p:txBody>
          <a:bodyPr>
            <a:normAutofit/>
          </a:bodyPr>
          <a:lstStyle/>
          <a:p>
            <a:pPr>
              <a:lnSpc>
                <a:spcPts val="2180"/>
              </a:lnSpc>
            </a:pPr>
            <a:r>
              <a:rPr lang="en-US" sz="2200" dirty="0">
                <a:solidFill>
                  <a:srgbClr val="3C4371"/>
                </a:solidFill>
              </a:rPr>
              <a:t>GEM Year 2 – Ear week</a:t>
            </a:r>
            <a:br>
              <a:rPr lang="en-US" sz="2400" dirty="0">
                <a:solidFill>
                  <a:srgbClr val="3C4371"/>
                </a:solidFill>
              </a:rPr>
            </a:br>
            <a:br>
              <a:rPr lang="en-US" sz="600" dirty="0">
                <a:solidFill>
                  <a:srgbClr val="3C4371"/>
                </a:solidFill>
              </a:rPr>
            </a:br>
            <a:r>
              <a:rPr lang="en-US" sz="4400" dirty="0">
                <a:solidFill>
                  <a:srgbClr val="3C4371"/>
                </a:solidFill>
              </a:rPr>
              <a:t>Cases of the week</a:t>
            </a:r>
          </a:p>
        </p:txBody>
      </p:sp>
      <p:sp>
        <p:nvSpPr>
          <p:cNvPr id="11" name="Subtitle 2">
            <a:extLst>
              <a:ext uri="{FF2B5EF4-FFF2-40B4-BE49-F238E27FC236}">
                <a16:creationId xmlns:a16="http://schemas.microsoft.com/office/drawing/2014/main" id="{831A1DFD-114C-AF4E-B7A4-3327D59FD43C}"/>
              </a:ext>
            </a:extLst>
          </p:cNvPr>
          <p:cNvSpPr txBox="1">
            <a:spLocks/>
          </p:cNvSpPr>
          <p:nvPr/>
        </p:nvSpPr>
        <p:spPr>
          <a:xfrm>
            <a:off x="-482556" y="4459576"/>
            <a:ext cx="5893964" cy="1294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00"/>
              </a:lnSpc>
            </a:pPr>
            <a:r>
              <a:rPr lang="en-US" sz="2000" dirty="0"/>
              <a:t>Chris Summers</a:t>
            </a:r>
            <a:endParaRPr lang="en-US" sz="1800" dirty="0"/>
          </a:p>
          <a:p>
            <a:pPr>
              <a:lnSpc>
                <a:spcPts val="1200"/>
              </a:lnSpc>
            </a:pPr>
            <a:r>
              <a:rPr lang="en-US" sz="1800" dirty="0">
                <a:solidFill>
                  <a:schemeClr val="bg2">
                    <a:lumMod val="50000"/>
                  </a:schemeClr>
                </a:solidFill>
              </a:rPr>
              <a:t>Lecturer in Clinical Anatomy</a:t>
            </a:r>
          </a:p>
          <a:p>
            <a:pPr>
              <a:lnSpc>
                <a:spcPts val="1200"/>
              </a:lnSpc>
            </a:pPr>
            <a:r>
              <a:rPr lang="en-US" sz="1600" dirty="0">
                <a:solidFill>
                  <a:schemeClr val="bg2">
                    <a:lumMod val="75000"/>
                  </a:schemeClr>
                </a:solidFill>
              </a:rPr>
              <a:t>Honorary Educational Registrar in Otorhinolaryngology</a:t>
            </a:r>
          </a:p>
          <a:p>
            <a:pPr>
              <a:lnSpc>
                <a:spcPts val="1200"/>
              </a:lnSpc>
            </a:pPr>
            <a:endParaRPr lang="en-US" sz="1800" dirty="0">
              <a:solidFill>
                <a:schemeClr val="bg2">
                  <a:lumMod val="50000"/>
                </a:schemeClr>
              </a:solidFill>
            </a:endParaRPr>
          </a:p>
        </p:txBody>
      </p:sp>
      <p:sp>
        <p:nvSpPr>
          <p:cNvPr id="14" name="Subtitle 2">
            <a:extLst>
              <a:ext uri="{FF2B5EF4-FFF2-40B4-BE49-F238E27FC236}">
                <a16:creationId xmlns:a16="http://schemas.microsoft.com/office/drawing/2014/main" id="{15CEB973-03B4-8A4A-B809-79C0F6992147}"/>
              </a:ext>
            </a:extLst>
          </p:cNvPr>
          <p:cNvSpPr txBox="1">
            <a:spLocks/>
          </p:cNvSpPr>
          <p:nvPr/>
        </p:nvSpPr>
        <p:spPr>
          <a:xfrm>
            <a:off x="3260926" y="4459575"/>
            <a:ext cx="5893964" cy="1294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00"/>
              </a:lnSpc>
            </a:pPr>
            <a:r>
              <a:rPr lang="en-US" sz="2000" dirty="0"/>
              <a:t>Rhodri Costello</a:t>
            </a:r>
            <a:endParaRPr lang="en-US" sz="1800" dirty="0"/>
          </a:p>
          <a:p>
            <a:pPr>
              <a:lnSpc>
                <a:spcPts val="1200"/>
              </a:lnSpc>
            </a:pPr>
            <a:r>
              <a:rPr lang="en-US" sz="1800" dirty="0">
                <a:solidFill>
                  <a:schemeClr val="bg2">
                    <a:lumMod val="50000"/>
                  </a:schemeClr>
                </a:solidFill>
              </a:rPr>
              <a:t>Consultant in Otorhinolaryngology </a:t>
            </a:r>
          </a:p>
          <a:p>
            <a:pPr>
              <a:lnSpc>
                <a:spcPts val="1200"/>
              </a:lnSpc>
            </a:pPr>
            <a:r>
              <a:rPr lang="en-US" sz="1600" dirty="0">
                <a:solidFill>
                  <a:schemeClr val="bg2">
                    <a:lumMod val="75000"/>
                  </a:schemeClr>
                </a:solidFill>
              </a:rPr>
              <a:t>ENT teaching lead</a:t>
            </a:r>
          </a:p>
          <a:p>
            <a:pPr>
              <a:lnSpc>
                <a:spcPts val="1200"/>
              </a:lnSpc>
            </a:pPr>
            <a:endParaRPr lang="en-US" sz="1800" dirty="0">
              <a:solidFill>
                <a:schemeClr val="bg2">
                  <a:lumMod val="50000"/>
                </a:schemeClr>
              </a:solidFill>
            </a:endParaRPr>
          </a:p>
        </p:txBody>
      </p:sp>
      <p:sp>
        <p:nvSpPr>
          <p:cNvPr id="3" name="Subtitle 2">
            <a:extLst>
              <a:ext uri="{FF2B5EF4-FFF2-40B4-BE49-F238E27FC236}">
                <a16:creationId xmlns:a16="http://schemas.microsoft.com/office/drawing/2014/main" id="{A61C4E54-098D-2E61-3C04-4B529D6C0F55}"/>
              </a:ext>
            </a:extLst>
          </p:cNvPr>
          <p:cNvSpPr txBox="1">
            <a:spLocks/>
          </p:cNvSpPr>
          <p:nvPr/>
        </p:nvSpPr>
        <p:spPr>
          <a:xfrm>
            <a:off x="7184290" y="4459576"/>
            <a:ext cx="5893964" cy="129493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ts val="1200"/>
              </a:lnSpc>
            </a:pPr>
            <a:r>
              <a:rPr lang="en-US" sz="2000" dirty="0"/>
              <a:t>Simon Browning</a:t>
            </a:r>
            <a:endParaRPr lang="en-US" sz="1800" dirty="0"/>
          </a:p>
          <a:p>
            <a:pPr>
              <a:lnSpc>
                <a:spcPts val="1200"/>
              </a:lnSpc>
            </a:pPr>
            <a:r>
              <a:rPr lang="en-US" sz="1800" dirty="0">
                <a:solidFill>
                  <a:schemeClr val="bg2">
                    <a:lumMod val="50000"/>
                  </a:schemeClr>
                </a:solidFill>
              </a:rPr>
              <a:t>Consultant in Otorhinolaryngology </a:t>
            </a:r>
          </a:p>
          <a:p>
            <a:pPr>
              <a:lnSpc>
                <a:spcPts val="1200"/>
              </a:lnSpc>
            </a:pPr>
            <a:r>
              <a:rPr lang="en-US" sz="1600" dirty="0">
                <a:solidFill>
                  <a:schemeClr val="bg2">
                    <a:lumMod val="75000"/>
                  </a:schemeClr>
                </a:solidFill>
              </a:rPr>
              <a:t>Honorary Associated Professor</a:t>
            </a:r>
            <a:endParaRPr lang="en-US" sz="1800" dirty="0">
              <a:solidFill>
                <a:schemeClr val="bg2">
                  <a:lumMod val="50000"/>
                </a:schemeClr>
              </a:solidFill>
            </a:endParaRPr>
          </a:p>
        </p:txBody>
      </p:sp>
    </p:spTree>
    <p:extLst>
      <p:ext uri="{BB962C8B-B14F-4D97-AF65-F5344CB8AC3E}">
        <p14:creationId xmlns:p14="http://schemas.microsoft.com/office/powerpoint/2010/main" val="45132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20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10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2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2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14:bounceEnd="50000">
                                          <p:cBhvr additive="base">
                                            <p:cTn id="15" dur="20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16" dur="2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50000">
                                          <p:cBhvr additive="base">
                                            <p:cTn id="19" dur="2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20"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1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000" fill="hold"/>
                                            <p:tgtEl>
                                              <p:spTgt spid="14"/>
                                            </p:tgtEl>
                                            <p:attrNameLst>
                                              <p:attrName>ppt_x</p:attrName>
                                            </p:attrNameLst>
                                          </p:cBhvr>
                                          <p:tavLst>
                                            <p:tav tm="0">
                                              <p:val>
                                                <p:strVal val="#ppt_x"/>
                                              </p:val>
                                            </p:tav>
                                            <p:tav tm="100000">
                                              <p:val>
                                                <p:strVal val="#ppt_x"/>
                                              </p:val>
                                            </p:tav>
                                          </p:tavLst>
                                        </p:anim>
                                        <p:anim calcmode="lin" valueType="num">
                                          <p:cBhvr additive="base">
                                            <p:cTn id="16" dur="20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2000" fill="hold"/>
                                            <p:tgtEl>
                                              <p:spTgt spid="3"/>
                                            </p:tgtEl>
                                            <p:attrNameLst>
                                              <p:attrName>ppt_x</p:attrName>
                                            </p:attrNameLst>
                                          </p:cBhvr>
                                          <p:tavLst>
                                            <p:tav tm="0">
                                              <p:val>
                                                <p:strVal val="#ppt_x"/>
                                              </p:val>
                                            </p:tav>
                                            <p:tav tm="100000">
                                              <p:val>
                                                <p:strVal val="#ppt_x"/>
                                              </p:val>
                                            </p:tav>
                                          </p:tavLst>
                                        </p:anim>
                                        <p:anim calcmode="lin" valueType="num">
                                          <p:cBhvr additive="base">
                                            <p:cTn id="20" dur="2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4" grpId="0"/>
          <p:bldP spid="3"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515599" cy="1325563"/>
          </a:xfrm>
        </p:spPr>
        <p:txBody>
          <a:bodyPr>
            <a:normAutofit lnSpcReduction="10000"/>
          </a:bodyPr>
          <a:lstStyle/>
          <a:p>
            <a:pPr marL="0" indent="0">
              <a:buNone/>
            </a:pPr>
            <a:r>
              <a:rPr lang="en-US" dirty="0">
                <a:solidFill>
                  <a:schemeClr val="accent1"/>
                </a:solidFill>
              </a:rPr>
              <a:t>Q5 </a:t>
            </a:r>
            <a:r>
              <a:rPr lang="en-GB" dirty="0"/>
              <a:t>. The child has a subperiosteal mastoid abscess according to the referrer. This is one complication of acute otitis media. </a:t>
            </a:r>
          </a:p>
          <a:p>
            <a:pPr marL="0" indent="0">
              <a:buNone/>
            </a:pPr>
            <a:r>
              <a:rPr lang="en-GB" dirty="0"/>
              <a:t>Name 5 others.</a:t>
            </a:r>
          </a:p>
        </p:txBody>
      </p:sp>
      <p:pic>
        <p:nvPicPr>
          <p:cNvPr id="7" name="Picture 6">
            <a:extLst>
              <a:ext uri="{FF2B5EF4-FFF2-40B4-BE49-F238E27FC236}">
                <a16:creationId xmlns:a16="http://schemas.microsoft.com/office/drawing/2014/main" id="{6421C41C-0B78-8B46-8CB3-B9848E157C3C}"/>
              </a:ext>
            </a:extLst>
          </p:cNvPr>
          <p:cNvPicPr>
            <a:picLocks noChangeAspect="1"/>
          </p:cNvPicPr>
          <p:nvPr/>
        </p:nvPicPr>
        <p:blipFill>
          <a:blip r:embed="rId2"/>
          <a:stretch>
            <a:fillRect/>
          </a:stretch>
        </p:blipFill>
        <p:spPr>
          <a:xfrm>
            <a:off x="8388663" y="2780270"/>
            <a:ext cx="3302035" cy="3941805"/>
          </a:xfrm>
          <a:prstGeom prst="rect">
            <a:avLst/>
          </a:prstGeom>
        </p:spPr>
      </p:pic>
    </p:spTree>
    <p:extLst>
      <p:ext uri="{BB962C8B-B14F-4D97-AF65-F5344CB8AC3E}">
        <p14:creationId xmlns:p14="http://schemas.microsoft.com/office/powerpoint/2010/main" val="224888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113" y="669364"/>
            <a:ext cx="10515600" cy="5519271"/>
          </a:xfrm>
        </p:spPr>
        <p:txBody>
          <a:bodyPr>
            <a:normAutofit/>
          </a:bodyPr>
          <a:lstStyle/>
          <a:p>
            <a:pPr marL="0" indent="0">
              <a:buNone/>
            </a:pPr>
            <a:r>
              <a:rPr lang="en-US" dirty="0"/>
              <a:t>Complications of a middle ear infection </a:t>
            </a:r>
          </a:p>
          <a:p>
            <a:pPr marL="0" indent="0">
              <a:buNone/>
            </a:pPr>
            <a:endParaRPr lang="en-US" sz="2400" b="1" dirty="0"/>
          </a:p>
          <a:p>
            <a:pPr marL="0" indent="0">
              <a:buNone/>
            </a:pPr>
            <a:endParaRPr lang="en-GB"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a:p>
            <a:pPr marL="0" indent="0">
              <a:buNone/>
            </a:pP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977" y="1991548"/>
            <a:ext cx="6653645" cy="4696123"/>
          </a:xfrm>
          <a:prstGeom prst="rect">
            <a:avLst/>
          </a:prstGeom>
        </p:spPr>
      </p:pic>
      <p:pic>
        <p:nvPicPr>
          <p:cNvPr id="5122" name="Picture 2" descr="https://static.wixstatic.com/media/e79598_d396d8c1904341c69abaa57c959d23c1~mv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4655" y="2493963"/>
            <a:ext cx="5638800" cy="34291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9234055" y="2268639"/>
            <a:ext cx="0" cy="1541361"/>
          </a:xfrm>
          <a:prstGeom prst="straightConnector1">
            <a:avLst/>
          </a:prstGeom>
          <a:ln w="1111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9234055" y="3928035"/>
            <a:ext cx="464127" cy="280504"/>
          </a:xfrm>
          <a:prstGeom prst="straightConnector1">
            <a:avLst/>
          </a:prstGeom>
          <a:ln w="11112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351818" y="4545985"/>
            <a:ext cx="1" cy="519841"/>
          </a:xfrm>
          <a:prstGeom prst="straightConnector1">
            <a:avLst/>
          </a:prstGeom>
          <a:ln w="11112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47977" y="2709669"/>
            <a:ext cx="5363891" cy="114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15280" y="3928035"/>
            <a:ext cx="5363891" cy="114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47977" y="4918074"/>
            <a:ext cx="5363891" cy="114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15280" y="6065331"/>
            <a:ext cx="6198462" cy="114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468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6"/>
                                        </p:tgtEl>
                                      </p:cBhvr>
                                    </p:animEffect>
                                    <p:set>
                                      <p:cBhvr>
                                        <p:cTn id="22" dur="1" fill="hold">
                                          <p:stCondLst>
                                            <p:cond delay="499"/>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8"/>
                                        </p:tgtEl>
                                      </p:cBhvr>
                                    </p:animEffect>
                                    <p:set>
                                      <p:cBhvr>
                                        <p:cTn id="32" dur="1" fill="hold">
                                          <p:stCondLst>
                                            <p:cond delay="499"/>
                                          </p:stCondLst>
                                        </p:cTn>
                                        <p:tgtEl>
                                          <p:spTgt spid="18"/>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515599" cy="1325563"/>
          </a:xfrm>
        </p:spPr>
        <p:txBody>
          <a:bodyPr>
            <a:normAutofit lnSpcReduction="10000"/>
          </a:bodyPr>
          <a:lstStyle/>
          <a:p>
            <a:pPr marL="0" indent="0">
              <a:buNone/>
            </a:pPr>
            <a:r>
              <a:rPr lang="en-US" dirty="0">
                <a:solidFill>
                  <a:schemeClr val="accent1"/>
                </a:solidFill>
              </a:rPr>
              <a:t>Q5 </a:t>
            </a:r>
            <a:r>
              <a:rPr lang="en-GB" dirty="0"/>
              <a:t>. The child has a subperiosteal mastoid abscess according to the referrer. This is one complication of acute otitis media. </a:t>
            </a:r>
          </a:p>
          <a:p>
            <a:pPr marL="0" indent="0">
              <a:buNone/>
            </a:pPr>
            <a:r>
              <a:rPr lang="en-GB" dirty="0"/>
              <a:t>Name 5 others.</a:t>
            </a:r>
          </a:p>
        </p:txBody>
      </p:sp>
      <p:sp>
        <p:nvSpPr>
          <p:cNvPr id="5" name="Content Placeholder 2">
            <a:extLst>
              <a:ext uri="{FF2B5EF4-FFF2-40B4-BE49-F238E27FC236}">
                <a16:creationId xmlns:a16="http://schemas.microsoft.com/office/drawing/2014/main" id="{79A7775E-5ED7-3D4A-A48C-9A1527092201}"/>
              </a:ext>
            </a:extLst>
          </p:cNvPr>
          <p:cNvSpPr txBox="1">
            <a:spLocks/>
          </p:cNvSpPr>
          <p:nvPr/>
        </p:nvSpPr>
        <p:spPr>
          <a:xfrm>
            <a:off x="838199" y="3226658"/>
            <a:ext cx="7996882" cy="2567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GB" dirty="0">
                <a:solidFill>
                  <a:srgbClr val="C00000"/>
                </a:solidFill>
              </a:rPr>
              <a:t>Labyrinthitis, </a:t>
            </a:r>
          </a:p>
          <a:p>
            <a:pPr marL="914400" lvl="1" indent="-457200">
              <a:buFont typeface="+mj-lt"/>
              <a:buAutoNum type="arabicPeriod"/>
            </a:pPr>
            <a:r>
              <a:rPr lang="en-GB" dirty="0">
                <a:solidFill>
                  <a:srgbClr val="C00000"/>
                </a:solidFill>
              </a:rPr>
              <a:t>CNVII palsy</a:t>
            </a:r>
          </a:p>
          <a:p>
            <a:pPr marL="914400" lvl="1" indent="-457200">
              <a:buFont typeface="+mj-lt"/>
              <a:buAutoNum type="arabicPeriod"/>
            </a:pPr>
            <a:r>
              <a:rPr lang="en-GB" dirty="0">
                <a:solidFill>
                  <a:srgbClr val="C00000"/>
                </a:solidFill>
              </a:rPr>
              <a:t>Meningitis</a:t>
            </a:r>
          </a:p>
          <a:p>
            <a:pPr marL="914400" lvl="1" indent="-457200">
              <a:buFont typeface="+mj-lt"/>
              <a:buAutoNum type="arabicPeriod"/>
            </a:pPr>
            <a:r>
              <a:rPr lang="en-GB" dirty="0">
                <a:solidFill>
                  <a:srgbClr val="C00000"/>
                </a:solidFill>
              </a:rPr>
              <a:t>Brain abscess</a:t>
            </a:r>
          </a:p>
          <a:p>
            <a:pPr marL="914400" lvl="1" indent="-457200">
              <a:buFont typeface="+mj-lt"/>
              <a:buAutoNum type="arabicPeriod"/>
            </a:pPr>
            <a:r>
              <a:rPr lang="en-US" dirty="0">
                <a:solidFill>
                  <a:srgbClr val="C00000"/>
                </a:solidFill>
              </a:rPr>
              <a:t>Neck abscess</a:t>
            </a:r>
            <a:r>
              <a:rPr lang="en-GB" dirty="0">
                <a:solidFill>
                  <a:srgbClr val="C00000"/>
                </a:solidFill>
              </a:rPr>
              <a:t> </a:t>
            </a:r>
          </a:p>
          <a:p>
            <a:pPr marL="914400" lvl="1" indent="-457200">
              <a:buFont typeface="+mj-lt"/>
              <a:buAutoNum type="arabicPeriod"/>
            </a:pPr>
            <a:endParaRPr lang="en-US" dirty="0">
              <a:solidFill>
                <a:srgbClr val="C00000"/>
              </a:solidFill>
            </a:endParaRPr>
          </a:p>
          <a:p>
            <a:pPr marL="914400" lvl="1" indent="-457200">
              <a:buFont typeface="+mj-lt"/>
              <a:buAutoNum type="arabicPeriod"/>
            </a:pPr>
            <a:endParaRPr lang="en-US" dirty="0">
              <a:solidFill>
                <a:srgbClr val="C00000"/>
              </a:solidFill>
            </a:endParaRPr>
          </a:p>
          <a:p>
            <a:pPr marL="457200" lvl="1" indent="0">
              <a:buNone/>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p:txBody>
      </p:sp>
      <p:pic>
        <p:nvPicPr>
          <p:cNvPr id="4" name="Picture 3">
            <a:extLst>
              <a:ext uri="{FF2B5EF4-FFF2-40B4-BE49-F238E27FC236}">
                <a16:creationId xmlns:a16="http://schemas.microsoft.com/office/drawing/2014/main" id="{346B2152-B6A4-5A41-9CBA-A5AE62F44F5A}"/>
              </a:ext>
            </a:extLst>
          </p:cNvPr>
          <p:cNvPicPr>
            <a:picLocks noChangeAspect="1"/>
          </p:cNvPicPr>
          <p:nvPr/>
        </p:nvPicPr>
        <p:blipFill>
          <a:blip r:embed="rId2"/>
          <a:stretch>
            <a:fillRect/>
          </a:stretch>
        </p:blipFill>
        <p:spPr>
          <a:xfrm>
            <a:off x="8388663" y="2780270"/>
            <a:ext cx="3302035" cy="3941805"/>
          </a:xfrm>
          <a:prstGeom prst="rect">
            <a:avLst/>
          </a:prstGeom>
        </p:spPr>
      </p:pic>
    </p:spTree>
    <p:extLst>
      <p:ext uri="{BB962C8B-B14F-4D97-AF65-F5344CB8AC3E}">
        <p14:creationId xmlns:p14="http://schemas.microsoft.com/office/powerpoint/2010/main" val="179605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515599" cy="1325563"/>
          </a:xfrm>
        </p:spPr>
        <p:txBody>
          <a:bodyPr>
            <a:normAutofit/>
          </a:bodyPr>
          <a:lstStyle/>
          <a:p>
            <a:pPr marL="0" indent="0">
              <a:buNone/>
            </a:pPr>
            <a:r>
              <a:rPr lang="en-US" dirty="0">
                <a:solidFill>
                  <a:schemeClr val="accent1"/>
                </a:solidFill>
              </a:rPr>
              <a:t>Q6</a:t>
            </a:r>
            <a:r>
              <a:rPr lang="en-GB" dirty="0"/>
              <a:t>. What other general concern do you have about the child and how would you address it? </a:t>
            </a:r>
          </a:p>
        </p:txBody>
      </p:sp>
      <p:sp>
        <p:nvSpPr>
          <p:cNvPr id="5" name="Content Placeholder 2">
            <a:extLst>
              <a:ext uri="{FF2B5EF4-FFF2-40B4-BE49-F238E27FC236}">
                <a16:creationId xmlns:a16="http://schemas.microsoft.com/office/drawing/2014/main" id="{79A7775E-5ED7-3D4A-A48C-9A1527092201}"/>
              </a:ext>
            </a:extLst>
          </p:cNvPr>
          <p:cNvSpPr txBox="1">
            <a:spLocks/>
          </p:cNvSpPr>
          <p:nvPr/>
        </p:nvSpPr>
        <p:spPr>
          <a:xfrm>
            <a:off x="838199" y="3226658"/>
            <a:ext cx="7996882" cy="2567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GB" dirty="0">
                <a:solidFill>
                  <a:srgbClr val="C00000"/>
                </a:solidFill>
              </a:rPr>
              <a:t>Neglect</a:t>
            </a:r>
          </a:p>
          <a:p>
            <a:pPr marL="457200" lvl="1" indent="0">
              <a:buNone/>
            </a:pPr>
            <a:r>
              <a:rPr lang="en-GB" dirty="0">
                <a:solidFill>
                  <a:srgbClr val="C00000"/>
                </a:solidFill>
              </a:rPr>
              <a:t>Consider safeguarding referral  </a:t>
            </a:r>
          </a:p>
          <a:p>
            <a:pPr marL="914400" lvl="1" indent="-457200">
              <a:buFont typeface="+mj-lt"/>
              <a:buAutoNum type="arabicPeriod"/>
            </a:pPr>
            <a:endParaRPr lang="en-US" dirty="0">
              <a:solidFill>
                <a:srgbClr val="C00000"/>
              </a:solidFill>
            </a:endParaRPr>
          </a:p>
          <a:p>
            <a:pPr marL="914400" lvl="1" indent="-457200">
              <a:buFont typeface="+mj-lt"/>
              <a:buAutoNum type="arabicPeriod"/>
            </a:pPr>
            <a:endParaRPr lang="en-US" dirty="0">
              <a:solidFill>
                <a:srgbClr val="C00000"/>
              </a:solidFill>
            </a:endParaRPr>
          </a:p>
          <a:p>
            <a:pPr marL="457200" lvl="1" indent="0">
              <a:buNone/>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p:txBody>
      </p:sp>
    </p:spTree>
    <p:extLst>
      <p:ext uri="{BB962C8B-B14F-4D97-AF65-F5344CB8AC3E}">
        <p14:creationId xmlns:p14="http://schemas.microsoft.com/office/powerpoint/2010/main" val="66689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89A5-9367-6643-9E5E-43386F1ED606}"/>
              </a:ext>
            </a:extLst>
          </p:cNvPr>
          <p:cNvSpPr>
            <a:spLocks noGrp="1"/>
          </p:cNvSpPr>
          <p:nvPr>
            <p:ph type="title"/>
          </p:nvPr>
        </p:nvSpPr>
        <p:spPr>
          <a:xfrm>
            <a:off x="263611" y="0"/>
            <a:ext cx="10515600" cy="1325563"/>
          </a:xfrm>
        </p:spPr>
        <p:txBody>
          <a:bodyPr/>
          <a:lstStyle/>
          <a:p>
            <a:pPr algn="ctr"/>
            <a:r>
              <a:rPr lang="en-US" dirty="0">
                <a:solidFill>
                  <a:schemeClr val="accent1"/>
                </a:solidFill>
              </a:rPr>
              <a:t>Case 2 – Emergency phone referral </a:t>
            </a:r>
          </a:p>
        </p:txBody>
      </p:sp>
      <p:sp>
        <p:nvSpPr>
          <p:cNvPr id="3" name="TextBox 2">
            <a:extLst>
              <a:ext uri="{FF2B5EF4-FFF2-40B4-BE49-F238E27FC236}">
                <a16:creationId xmlns:a16="http://schemas.microsoft.com/office/drawing/2014/main" id="{D1784CD0-D282-624C-A148-8703F7FD59F5}"/>
              </a:ext>
            </a:extLst>
          </p:cNvPr>
          <p:cNvSpPr txBox="1"/>
          <p:nvPr/>
        </p:nvSpPr>
        <p:spPr>
          <a:xfrm>
            <a:off x="481913" y="1379577"/>
            <a:ext cx="11228173" cy="5478423"/>
          </a:xfrm>
          <a:prstGeom prst="rect">
            <a:avLst/>
          </a:prstGeom>
          <a:noFill/>
        </p:spPr>
        <p:txBody>
          <a:bodyPr wrap="square" rtlCol="0">
            <a:spAutoFit/>
          </a:bodyPr>
          <a:lstStyle/>
          <a:p>
            <a:r>
              <a:rPr lang="en-GB" b="1" dirty="0"/>
              <a:t>Transcript Emergency phone call from GP at bedside of patient with acute, severe, vertigo. 2am.</a:t>
            </a:r>
          </a:p>
          <a:p>
            <a:endParaRPr lang="en-GB" dirty="0"/>
          </a:p>
          <a:p>
            <a:r>
              <a:rPr lang="en-GB" dirty="0"/>
              <a:t>“Good Morning, Mr. Johannes its </a:t>
            </a:r>
            <a:r>
              <a:rPr lang="en-GB" dirty="0" err="1"/>
              <a:t>Dr.</a:t>
            </a:r>
            <a:r>
              <a:rPr lang="en-GB" dirty="0"/>
              <a:t> Muller here, the duty on-call for the local GP practice.</a:t>
            </a:r>
          </a:p>
          <a:p>
            <a:r>
              <a:rPr lang="en-GB" sz="500" dirty="0"/>
              <a:t> </a:t>
            </a:r>
          </a:p>
          <a:p>
            <a:r>
              <a:rPr lang="en-GB" dirty="0"/>
              <a:t>I’m with a 24-year-old man who is extremely vertiginous and has nausea and vomiting. His vertigo is worse whenever he moves, and he is more or less immobile in bed.</a:t>
            </a:r>
          </a:p>
          <a:p>
            <a:endParaRPr lang="en-GB" sz="700" dirty="0"/>
          </a:p>
          <a:p>
            <a:r>
              <a:rPr lang="en-GB" dirty="0"/>
              <a:t>Just to give you some background, this is the first time that he has had vertigo and he is usually pretty fit and well apart from some grumbling problems with recurring ear infections. His GP has been giving him ear drops for recurring left otitis externa for a few years now. His ear is usually very bad smelling during an attack, but he doesn’t get much in the way of ear pain with it. The drops clear up the smell nicely. He always has some deafness on the left though.</a:t>
            </a:r>
          </a:p>
          <a:p>
            <a:endParaRPr lang="en-GB" sz="700" dirty="0"/>
          </a:p>
          <a:p>
            <a:r>
              <a:rPr lang="en-GB" sz="400" dirty="0"/>
              <a:t> </a:t>
            </a:r>
          </a:p>
          <a:p>
            <a:r>
              <a:rPr lang="en-GB" dirty="0"/>
              <a:t>PMH. Nil in the past and no obvious family history of vertigo.</a:t>
            </a:r>
          </a:p>
          <a:p>
            <a:r>
              <a:rPr lang="en-GB" sz="700" dirty="0"/>
              <a:t> </a:t>
            </a:r>
          </a:p>
          <a:p>
            <a:r>
              <a:rPr lang="en-GB" dirty="0"/>
              <a:t>Examining him he looks pale and sweaty, and he is very reluctant to move. He has nystagmus but it is difficult to tell which way its going. I haven’t got any tuning forks with me, I’m afraid. I had a look in his ears but couldn’t see very much because he wouldn’t move to allow examination. His pulse is around 110 but there is no fever and BP is normal.</a:t>
            </a:r>
          </a:p>
          <a:p>
            <a:r>
              <a:rPr lang="en-GB" sz="700" dirty="0"/>
              <a:t> </a:t>
            </a:r>
          </a:p>
          <a:p>
            <a:r>
              <a:rPr lang="en-GB" dirty="0"/>
              <a:t>In summary, I think that he has a diagnosis of vertigo. Can you admit him for hydration please? He looks quite dry. “</a:t>
            </a:r>
          </a:p>
          <a:p>
            <a:r>
              <a:rPr lang="en-GB" sz="700" dirty="0"/>
              <a:t> </a:t>
            </a:r>
          </a:p>
          <a:p>
            <a:r>
              <a:rPr lang="en-GB" dirty="0"/>
              <a:t>Many thanks,</a:t>
            </a:r>
          </a:p>
          <a:p>
            <a:r>
              <a:rPr lang="en-GB" dirty="0" err="1"/>
              <a:t>Dr.</a:t>
            </a:r>
            <a:r>
              <a:rPr lang="en-GB" dirty="0"/>
              <a:t> Muller, Out of Hours GP.</a:t>
            </a:r>
          </a:p>
          <a:p>
            <a:endParaRPr lang="en-US" dirty="0"/>
          </a:p>
        </p:txBody>
      </p:sp>
      <p:pic>
        <p:nvPicPr>
          <p:cNvPr id="6" name="Graphic 5" descr="Receiver with solid fill">
            <a:extLst>
              <a:ext uri="{FF2B5EF4-FFF2-40B4-BE49-F238E27FC236}">
                <a16:creationId xmlns:a16="http://schemas.microsoft.com/office/drawing/2014/main" id="{3B6B19A0-6498-C44F-9363-569D95211E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231457" y="366646"/>
            <a:ext cx="1095506" cy="1095506"/>
          </a:xfrm>
          <a:prstGeom prst="rect">
            <a:avLst/>
          </a:prstGeom>
        </p:spPr>
      </p:pic>
    </p:spTree>
    <p:extLst>
      <p:ext uri="{BB962C8B-B14F-4D97-AF65-F5344CB8AC3E}">
        <p14:creationId xmlns:p14="http://schemas.microsoft.com/office/powerpoint/2010/main" val="15688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2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515599" cy="1325563"/>
          </a:xfrm>
        </p:spPr>
        <p:txBody>
          <a:bodyPr>
            <a:normAutofit/>
          </a:bodyPr>
          <a:lstStyle/>
          <a:p>
            <a:pPr marL="0" indent="0">
              <a:buNone/>
            </a:pPr>
            <a:r>
              <a:rPr lang="en-US" dirty="0">
                <a:solidFill>
                  <a:schemeClr val="accent1"/>
                </a:solidFill>
              </a:rPr>
              <a:t>Q1 </a:t>
            </a:r>
            <a:r>
              <a:rPr lang="en-GB" dirty="0"/>
              <a:t>. The patient appears to be suffering with recurring ear infections. What is the differential diagnosis for this? Give 3 suggestions.</a:t>
            </a:r>
            <a:r>
              <a:rPr lang="en-GB" dirty="0">
                <a:effectLst/>
              </a:rPr>
              <a:t> </a:t>
            </a:r>
            <a:endParaRPr lang="en-GB" dirty="0"/>
          </a:p>
        </p:txBody>
      </p:sp>
      <p:sp>
        <p:nvSpPr>
          <p:cNvPr id="5" name="Content Placeholder 2">
            <a:extLst>
              <a:ext uri="{FF2B5EF4-FFF2-40B4-BE49-F238E27FC236}">
                <a16:creationId xmlns:a16="http://schemas.microsoft.com/office/drawing/2014/main" id="{79A7775E-5ED7-3D4A-A48C-9A1527092201}"/>
              </a:ext>
            </a:extLst>
          </p:cNvPr>
          <p:cNvSpPr txBox="1">
            <a:spLocks/>
          </p:cNvSpPr>
          <p:nvPr/>
        </p:nvSpPr>
        <p:spPr>
          <a:xfrm>
            <a:off x="838199" y="3226658"/>
            <a:ext cx="9924536" cy="32662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GB" dirty="0">
                <a:solidFill>
                  <a:srgbClr val="C00000"/>
                </a:solidFill>
              </a:rPr>
              <a:t>Otitis externa</a:t>
            </a:r>
          </a:p>
          <a:p>
            <a:pPr marL="914400" lvl="1" indent="-457200">
              <a:buFont typeface="+mj-lt"/>
              <a:buAutoNum type="arabicPeriod"/>
            </a:pPr>
            <a:r>
              <a:rPr lang="en-GB" dirty="0">
                <a:solidFill>
                  <a:srgbClr val="C00000"/>
                </a:solidFill>
              </a:rPr>
              <a:t>Perforation </a:t>
            </a:r>
          </a:p>
          <a:p>
            <a:pPr marL="914400" lvl="1" indent="-457200">
              <a:buFont typeface="+mj-lt"/>
              <a:buAutoNum type="arabicPeriod"/>
            </a:pPr>
            <a:r>
              <a:rPr lang="en-GB" dirty="0">
                <a:solidFill>
                  <a:srgbClr val="C00000"/>
                </a:solidFill>
              </a:rPr>
              <a:t>Cholesteatoma</a:t>
            </a:r>
          </a:p>
          <a:p>
            <a:pPr marL="0" indent="0">
              <a:buNone/>
            </a:pPr>
            <a:endParaRPr lang="en-GB" sz="1100" dirty="0">
              <a:solidFill>
                <a:srgbClr val="C00000"/>
              </a:solidFill>
            </a:endParaRPr>
          </a:p>
          <a:p>
            <a:pPr marL="0" indent="0">
              <a:buNone/>
            </a:pPr>
            <a:r>
              <a:rPr lang="en-GB" sz="2200" dirty="0">
                <a:solidFill>
                  <a:srgbClr val="C00000"/>
                </a:solidFill>
              </a:rPr>
              <a:t>Others could include </a:t>
            </a:r>
          </a:p>
          <a:p>
            <a:pPr lvl="1"/>
            <a:r>
              <a:rPr lang="en-GB" sz="1900" dirty="0">
                <a:solidFill>
                  <a:srgbClr val="C00000"/>
                </a:solidFill>
              </a:rPr>
              <a:t>Eczema</a:t>
            </a:r>
          </a:p>
          <a:p>
            <a:pPr lvl="1"/>
            <a:r>
              <a:rPr lang="en-GB" sz="1900" dirty="0">
                <a:solidFill>
                  <a:srgbClr val="C00000"/>
                </a:solidFill>
              </a:rPr>
              <a:t>Fungal infection</a:t>
            </a:r>
          </a:p>
          <a:p>
            <a:pPr lvl="1"/>
            <a:r>
              <a:rPr lang="en-GB" sz="1900" dirty="0">
                <a:solidFill>
                  <a:srgbClr val="C00000"/>
                </a:solidFill>
              </a:rPr>
              <a:t>Foreign body   </a:t>
            </a:r>
          </a:p>
          <a:p>
            <a:pPr marL="914400" lvl="1" indent="-457200">
              <a:buFont typeface="+mj-lt"/>
              <a:buAutoNum type="arabicPeriod"/>
            </a:pPr>
            <a:endParaRPr lang="en-US" dirty="0">
              <a:solidFill>
                <a:srgbClr val="C00000"/>
              </a:solidFill>
            </a:endParaRPr>
          </a:p>
          <a:p>
            <a:pPr marL="914400" lvl="1" indent="-457200">
              <a:buFont typeface="+mj-lt"/>
              <a:buAutoNum type="arabicPeriod"/>
            </a:pPr>
            <a:endParaRPr lang="en-US" dirty="0">
              <a:solidFill>
                <a:srgbClr val="C00000"/>
              </a:solidFill>
            </a:endParaRPr>
          </a:p>
          <a:p>
            <a:pPr marL="457200" lvl="1" indent="0">
              <a:buNone/>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p:txBody>
      </p:sp>
    </p:spTree>
    <p:extLst>
      <p:ext uri="{BB962C8B-B14F-4D97-AF65-F5344CB8AC3E}">
        <p14:creationId xmlns:p14="http://schemas.microsoft.com/office/powerpoint/2010/main" val="97813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2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740082" cy="4667250"/>
          </a:xfrm>
        </p:spPr>
        <p:txBody>
          <a:bodyPr>
            <a:normAutofit fontScale="92500" lnSpcReduction="10000"/>
          </a:bodyPr>
          <a:lstStyle/>
          <a:p>
            <a:pPr marL="0" indent="0">
              <a:buNone/>
            </a:pPr>
            <a:r>
              <a:rPr lang="en-US" dirty="0">
                <a:solidFill>
                  <a:schemeClr val="accent1"/>
                </a:solidFill>
              </a:rPr>
              <a:t>Q2 </a:t>
            </a:r>
            <a:r>
              <a:rPr lang="en-GB" dirty="0"/>
              <a:t>. The patient also has left-sided hearing loss that appears to persist despite treatment. The doctor didn’t have tuning forks with him. What would tuning forks show if, </a:t>
            </a:r>
          </a:p>
          <a:p>
            <a:pPr marL="514350" indent="-514350">
              <a:buAutoNum type="alphaLcParenBoth"/>
            </a:pPr>
            <a:r>
              <a:rPr lang="en-GB" dirty="0"/>
              <a:t>this was a sensory deafness, </a:t>
            </a:r>
          </a:p>
          <a:p>
            <a:pPr marL="0" indent="0">
              <a:buNone/>
            </a:pPr>
            <a:r>
              <a:rPr lang="en-GB" dirty="0"/>
              <a:t>       </a:t>
            </a:r>
            <a:r>
              <a:rPr lang="en-GB" dirty="0">
                <a:solidFill>
                  <a:srgbClr val="C00000"/>
                </a:solidFill>
              </a:rPr>
              <a:t>Weber’s lateralises to the right</a:t>
            </a:r>
          </a:p>
          <a:p>
            <a:pPr marL="0" indent="0">
              <a:buNone/>
            </a:pPr>
            <a:r>
              <a:rPr lang="en-GB" dirty="0">
                <a:solidFill>
                  <a:srgbClr val="C00000"/>
                </a:solidFill>
              </a:rPr>
              <a:t>       Rinne’s air louder than bone in both (AKA +</a:t>
            </a:r>
            <a:r>
              <a:rPr lang="en-GB" dirty="0" err="1">
                <a:solidFill>
                  <a:srgbClr val="C00000"/>
                </a:solidFill>
              </a:rPr>
              <a:t>ve</a:t>
            </a:r>
            <a:r>
              <a:rPr lang="en-GB" dirty="0">
                <a:solidFill>
                  <a:srgbClr val="C00000"/>
                </a:solidFill>
              </a:rPr>
              <a:t> B/</a:t>
            </a:r>
            <a:r>
              <a:rPr lang="en-GB" dirty="0">
                <a:solidFill>
                  <a:srgbClr val="C00000"/>
                </a:solidFill>
                <a:sym typeface="Wingdings" pitchFamily="2" charset="2"/>
              </a:rPr>
              <a:t>L)</a:t>
            </a:r>
            <a:endParaRPr lang="en-GB" dirty="0">
              <a:solidFill>
                <a:srgbClr val="C00000"/>
              </a:solidFill>
            </a:endParaRPr>
          </a:p>
          <a:p>
            <a:pPr marL="514350" indent="-514350">
              <a:buAutoNum type="alphaLcParenBoth"/>
            </a:pPr>
            <a:r>
              <a:rPr lang="en-GB" dirty="0"/>
              <a:t>this was a conductive deafness</a:t>
            </a:r>
            <a:r>
              <a:rPr lang="en-GB" dirty="0">
                <a:effectLst/>
              </a:rPr>
              <a:t> </a:t>
            </a:r>
          </a:p>
          <a:p>
            <a:pPr marL="0" indent="0">
              <a:buNone/>
            </a:pPr>
            <a:r>
              <a:rPr lang="en-GB" dirty="0"/>
              <a:t>       </a:t>
            </a:r>
            <a:r>
              <a:rPr lang="en-GB" dirty="0">
                <a:solidFill>
                  <a:srgbClr val="C00000"/>
                </a:solidFill>
              </a:rPr>
              <a:t>Weber’s lateralises to the left (finger in ear)</a:t>
            </a:r>
          </a:p>
          <a:p>
            <a:pPr marL="0" indent="0">
              <a:buNone/>
            </a:pPr>
            <a:r>
              <a:rPr lang="en-GB" dirty="0">
                <a:solidFill>
                  <a:srgbClr val="C00000"/>
                </a:solidFill>
              </a:rPr>
              <a:t>       Rinne’s </a:t>
            </a:r>
          </a:p>
          <a:p>
            <a:pPr marL="0" indent="0">
              <a:buNone/>
            </a:pPr>
            <a:r>
              <a:rPr lang="en-GB" dirty="0">
                <a:solidFill>
                  <a:srgbClr val="C00000"/>
                </a:solidFill>
              </a:rPr>
              <a:t>	Right - air louder in bone (+</a:t>
            </a:r>
            <a:r>
              <a:rPr lang="en-GB" dirty="0" err="1">
                <a:solidFill>
                  <a:srgbClr val="C00000"/>
                </a:solidFill>
              </a:rPr>
              <a:t>ve</a:t>
            </a:r>
            <a:r>
              <a:rPr lang="en-GB" dirty="0">
                <a:solidFill>
                  <a:srgbClr val="C00000"/>
                </a:solidFill>
              </a:rPr>
              <a:t>)</a:t>
            </a:r>
          </a:p>
          <a:p>
            <a:pPr marL="0" indent="0">
              <a:buNone/>
            </a:pPr>
            <a:r>
              <a:rPr lang="en-GB" dirty="0">
                <a:solidFill>
                  <a:srgbClr val="C00000"/>
                </a:solidFill>
              </a:rPr>
              <a:t>	Left – Bone louder than air (-</a:t>
            </a:r>
            <a:r>
              <a:rPr lang="en-GB" dirty="0" err="1">
                <a:solidFill>
                  <a:srgbClr val="C00000"/>
                </a:solidFill>
              </a:rPr>
              <a:t>ve</a:t>
            </a:r>
            <a:r>
              <a:rPr lang="en-GB" dirty="0">
                <a:solidFill>
                  <a:srgbClr val="C00000"/>
                </a:solidFill>
              </a:rPr>
              <a:t>)</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125724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2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740082" cy="4667250"/>
          </a:xfrm>
        </p:spPr>
        <p:txBody>
          <a:bodyPr>
            <a:normAutofit/>
          </a:bodyPr>
          <a:lstStyle/>
          <a:p>
            <a:pPr marL="0" indent="0">
              <a:buNone/>
            </a:pPr>
            <a:r>
              <a:rPr lang="en-US" dirty="0">
                <a:solidFill>
                  <a:schemeClr val="accent1"/>
                </a:solidFill>
              </a:rPr>
              <a:t>Q3. </a:t>
            </a:r>
            <a:r>
              <a:rPr lang="en-GB" dirty="0"/>
              <a:t>Assuming that his vertigo is caused by left-sided ear disease, which way will the nystagmus beat? </a:t>
            </a:r>
          </a:p>
          <a:p>
            <a:pPr marL="0" indent="0">
              <a:buNone/>
            </a:pPr>
            <a:r>
              <a:rPr lang="en-GB" dirty="0">
                <a:solidFill>
                  <a:srgbClr val="C00000"/>
                </a:solidFill>
              </a:rPr>
              <a:t>        Fast phase to the </a:t>
            </a:r>
            <a:r>
              <a:rPr lang="en-GB" u="sng" dirty="0">
                <a:solidFill>
                  <a:srgbClr val="C00000"/>
                </a:solidFill>
              </a:rPr>
              <a:t>right</a:t>
            </a:r>
            <a:r>
              <a:rPr lang="en-GB" dirty="0">
                <a:solidFill>
                  <a:srgbClr val="C00000"/>
                </a:solidFill>
              </a:rPr>
              <a:t> </a:t>
            </a:r>
          </a:p>
          <a:p>
            <a:pPr marL="0" indent="0">
              <a:buNone/>
            </a:pPr>
            <a:endParaRPr lang="en-GB" dirty="0">
              <a:solidFill>
                <a:srgbClr val="C00000"/>
              </a:solidFill>
            </a:endParaRPr>
          </a:p>
          <a:p>
            <a:pPr marL="0" indent="0">
              <a:buNone/>
            </a:pPr>
            <a:endParaRPr lang="en-GB" dirty="0"/>
          </a:p>
          <a:p>
            <a:pPr marL="0" indent="0">
              <a:buNone/>
            </a:pPr>
            <a:endParaRPr lang="en-GB" dirty="0"/>
          </a:p>
        </p:txBody>
      </p:sp>
      <p:grpSp>
        <p:nvGrpSpPr>
          <p:cNvPr id="4" name="Group 3">
            <a:extLst>
              <a:ext uri="{FF2B5EF4-FFF2-40B4-BE49-F238E27FC236}">
                <a16:creationId xmlns:a16="http://schemas.microsoft.com/office/drawing/2014/main" id="{04A387A8-83C8-C49F-90ED-291D118E7F81}"/>
              </a:ext>
            </a:extLst>
          </p:cNvPr>
          <p:cNvGrpSpPr/>
          <p:nvPr/>
        </p:nvGrpSpPr>
        <p:grpSpPr>
          <a:xfrm>
            <a:off x="5747657" y="3516085"/>
            <a:ext cx="5747657" cy="2874763"/>
            <a:chOff x="1145786" y="720634"/>
            <a:chExt cx="9269665" cy="5583129"/>
          </a:xfrm>
        </p:grpSpPr>
        <p:pic>
          <p:nvPicPr>
            <p:cNvPr id="6" name="Picture 5" descr="Diagram&#10;&#10;Description automatically generated">
              <a:extLst>
                <a:ext uri="{FF2B5EF4-FFF2-40B4-BE49-F238E27FC236}">
                  <a16:creationId xmlns:a16="http://schemas.microsoft.com/office/drawing/2014/main" id="{5A52E34B-42C6-E545-BE5E-D7C1A0015A1C}"/>
                </a:ext>
              </a:extLst>
            </p:cNvPr>
            <p:cNvPicPr>
              <a:picLocks noChangeAspect="1"/>
            </p:cNvPicPr>
            <p:nvPr/>
          </p:nvPicPr>
          <p:blipFill rotWithShape="1">
            <a:blip r:embed="rId2"/>
            <a:srcRect t="70870" r="88588"/>
            <a:stretch/>
          </p:blipFill>
          <p:spPr>
            <a:xfrm>
              <a:off x="1145786" y="4467497"/>
              <a:ext cx="1066191" cy="1836266"/>
            </a:xfrm>
            <a:prstGeom prst="rect">
              <a:avLst/>
            </a:prstGeom>
          </p:spPr>
        </p:pic>
        <p:pic>
          <p:nvPicPr>
            <p:cNvPr id="7" name="Picture 6" descr="Diagram&#10;&#10;Description automatically generated">
              <a:extLst>
                <a:ext uri="{FF2B5EF4-FFF2-40B4-BE49-F238E27FC236}">
                  <a16:creationId xmlns:a16="http://schemas.microsoft.com/office/drawing/2014/main" id="{5DFA11DF-3EA5-4844-7CB6-2C8917BF2980}"/>
                </a:ext>
              </a:extLst>
            </p:cNvPr>
            <p:cNvPicPr>
              <a:picLocks noChangeAspect="1"/>
            </p:cNvPicPr>
            <p:nvPr/>
          </p:nvPicPr>
          <p:blipFill rotWithShape="1">
            <a:blip r:embed="rId2"/>
            <a:srcRect l="8717" t="11215" r="7209" b="2856"/>
            <a:stretch/>
          </p:blipFill>
          <p:spPr>
            <a:xfrm flipH="1">
              <a:off x="2560320" y="720634"/>
              <a:ext cx="7855131" cy="5416731"/>
            </a:xfrm>
            <a:custGeom>
              <a:avLst/>
              <a:gdLst>
                <a:gd name="connsiteX0" fmla="*/ 4863737 w 7855131"/>
                <a:gd name="connsiteY0" fmla="*/ 3823062 h 5416731"/>
                <a:gd name="connsiteX1" fmla="*/ 4863737 w 7855131"/>
                <a:gd name="connsiteY1" fmla="*/ 5103222 h 5416731"/>
                <a:gd name="connsiteX2" fmla="*/ 5194663 w 7855131"/>
                <a:gd name="connsiteY2" fmla="*/ 5103222 h 5416731"/>
                <a:gd name="connsiteX3" fmla="*/ 5194663 w 7855131"/>
                <a:gd name="connsiteY3" fmla="*/ 3823062 h 5416731"/>
                <a:gd name="connsiteX4" fmla="*/ 0 w 7855131"/>
                <a:gd name="connsiteY4" fmla="*/ 0 h 5416731"/>
                <a:gd name="connsiteX5" fmla="*/ 7855131 w 7855131"/>
                <a:gd name="connsiteY5" fmla="*/ 0 h 5416731"/>
                <a:gd name="connsiteX6" fmla="*/ 7855131 w 7855131"/>
                <a:gd name="connsiteY6" fmla="*/ 5416731 h 5416731"/>
                <a:gd name="connsiteX7" fmla="*/ 0 w 7855131"/>
                <a:gd name="connsiteY7" fmla="*/ 5416731 h 5416731"/>
                <a:gd name="connsiteX8" fmla="*/ 0 w 7855131"/>
                <a:gd name="connsiteY8" fmla="*/ 5103222 h 5416731"/>
                <a:gd name="connsiteX9" fmla="*/ 217714 w 7855131"/>
                <a:gd name="connsiteY9" fmla="*/ 5103222 h 5416731"/>
                <a:gd name="connsiteX10" fmla="*/ 217714 w 7855131"/>
                <a:gd name="connsiteY10" fmla="*/ 3823062 h 5416731"/>
                <a:gd name="connsiteX11" fmla="*/ 0 w 7855131"/>
                <a:gd name="connsiteY11" fmla="*/ 3823062 h 54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55131" h="5416731">
                  <a:moveTo>
                    <a:pt x="4863737" y="3823062"/>
                  </a:moveTo>
                  <a:lnTo>
                    <a:pt x="4863737" y="5103222"/>
                  </a:lnTo>
                  <a:lnTo>
                    <a:pt x="5194663" y="5103222"/>
                  </a:lnTo>
                  <a:lnTo>
                    <a:pt x="5194663" y="3823062"/>
                  </a:lnTo>
                  <a:close/>
                  <a:moveTo>
                    <a:pt x="0" y="0"/>
                  </a:moveTo>
                  <a:lnTo>
                    <a:pt x="7855131" y="0"/>
                  </a:lnTo>
                  <a:lnTo>
                    <a:pt x="7855131" y="5416731"/>
                  </a:lnTo>
                  <a:lnTo>
                    <a:pt x="0" y="5416731"/>
                  </a:lnTo>
                  <a:lnTo>
                    <a:pt x="0" y="5103222"/>
                  </a:lnTo>
                  <a:lnTo>
                    <a:pt x="217714" y="5103222"/>
                  </a:lnTo>
                  <a:lnTo>
                    <a:pt x="217714" y="3823062"/>
                  </a:lnTo>
                  <a:lnTo>
                    <a:pt x="0" y="3823062"/>
                  </a:lnTo>
                  <a:close/>
                </a:path>
              </a:pathLst>
            </a:custGeom>
          </p:spPr>
        </p:pic>
        <p:sp>
          <p:nvSpPr>
            <p:cNvPr id="8" name="TextBox 7">
              <a:extLst>
                <a:ext uri="{FF2B5EF4-FFF2-40B4-BE49-F238E27FC236}">
                  <a16:creationId xmlns:a16="http://schemas.microsoft.com/office/drawing/2014/main" id="{67D2F55A-713F-C805-DEF3-70EC737D69D4}"/>
                </a:ext>
              </a:extLst>
            </p:cNvPr>
            <p:cNvSpPr txBox="1"/>
            <p:nvPr/>
          </p:nvSpPr>
          <p:spPr>
            <a:xfrm>
              <a:off x="2116183" y="2638697"/>
              <a:ext cx="592183" cy="358643"/>
            </a:xfrm>
            <a:prstGeom prst="rect">
              <a:avLst/>
            </a:prstGeom>
            <a:solidFill>
              <a:schemeClr val="bg1"/>
            </a:solidFill>
          </p:spPr>
          <p:txBody>
            <a:bodyPr wrap="square" rtlCol="0">
              <a:spAutoFit/>
            </a:bodyPr>
            <a:lstStyle/>
            <a:p>
              <a:r>
                <a:rPr lang="en-US" sz="600" dirty="0"/>
                <a:t>VI</a:t>
              </a:r>
            </a:p>
          </p:txBody>
        </p:sp>
        <p:sp>
          <p:nvSpPr>
            <p:cNvPr id="9" name="TextBox 8">
              <a:extLst>
                <a:ext uri="{FF2B5EF4-FFF2-40B4-BE49-F238E27FC236}">
                  <a16:creationId xmlns:a16="http://schemas.microsoft.com/office/drawing/2014/main" id="{BA6F7326-D4C9-7AC4-6FE1-87BF81F143C6}"/>
                </a:ext>
              </a:extLst>
            </p:cNvPr>
            <p:cNvSpPr txBox="1"/>
            <p:nvPr/>
          </p:nvSpPr>
          <p:spPr>
            <a:xfrm>
              <a:off x="7058298" y="2638697"/>
              <a:ext cx="592183" cy="358643"/>
            </a:xfrm>
            <a:prstGeom prst="rect">
              <a:avLst/>
            </a:prstGeom>
            <a:solidFill>
              <a:schemeClr val="bg1"/>
            </a:solidFill>
          </p:spPr>
          <p:txBody>
            <a:bodyPr wrap="square" rtlCol="0">
              <a:spAutoFit/>
            </a:bodyPr>
            <a:lstStyle/>
            <a:p>
              <a:r>
                <a:rPr lang="en-US" sz="600" dirty="0"/>
                <a:t>VI</a:t>
              </a:r>
            </a:p>
          </p:txBody>
        </p:sp>
      </p:grpSp>
    </p:spTree>
    <p:extLst>
      <p:ext uri="{BB962C8B-B14F-4D97-AF65-F5344CB8AC3E}">
        <p14:creationId xmlns:p14="http://schemas.microsoft.com/office/powerpoint/2010/main" val="341858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9ED56C-6C8C-27A6-FFDE-656ADB9DEEB1}"/>
              </a:ext>
            </a:extLst>
          </p:cNvPr>
          <p:cNvGrpSpPr/>
          <p:nvPr/>
        </p:nvGrpSpPr>
        <p:grpSpPr>
          <a:xfrm>
            <a:off x="1145786" y="720634"/>
            <a:ext cx="9269665" cy="5583129"/>
            <a:chOff x="1145786" y="720634"/>
            <a:chExt cx="9269665" cy="5583129"/>
          </a:xfrm>
        </p:grpSpPr>
        <p:pic>
          <p:nvPicPr>
            <p:cNvPr id="4" name="Picture 3" descr="Diagram&#10;&#10;Description automatically generated">
              <a:extLst>
                <a:ext uri="{FF2B5EF4-FFF2-40B4-BE49-F238E27FC236}">
                  <a16:creationId xmlns:a16="http://schemas.microsoft.com/office/drawing/2014/main" id="{E2441AC8-A669-3B14-355C-75C2F2908FAA}"/>
                </a:ext>
              </a:extLst>
            </p:cNvPr>
            <p:cNvPicPr>
              <a:picLocks noChangeAspect="1"/>
            </p:cNvPicPr>
            <p:nvPr/>
          </p:nvPicPr>
          <p:blipFill rotWithShape="1">
            <a:blip r:embed="rId2"/>
            <a:srcRect t="70870" r="88588"/>
            <a:stretch/>
          </p:blipFill>
          <p:spPr>
            <a:xfrm>
              <a:off x="1145786" y="4467497"/>
              <a:ext cx="1066191" cy="1836266"/>
            </a:xfrm>
            <a:prstGeom prst="rect">
              <a:avLst/>
            </a:prstGeom>
          </p:spPr>
        </p:pic>
        <p:pic>
          <p:nvPicPr>
            <p:cNvPr id="8" name="Picture 7" descr="Diagram&#10;&#10;Description automatically generated">
              <a:extLst>
                <a:ext uri="{FF2B5EF4-FFF2-40B4-BE49-F238E27FC236}">
                  <a16:creationId xmlns:a16="http://schemas.microsoft.com/office/drawing/2014/main" id="{84560F7B-5580-36AD-843E-511EC660FED7}"/>
                </a:ext>
              </a:extLst>
            </p:cNvPr>
            <p:cNvPicPr>
              <a:picLocks noChangeAspect="1"/>
            </p:cNvPicPr>
            <p:nvPr/>
          </p:nvPicPr>
          <p:blipFill rotWithShape="1">
            <a:blip r:embed="rId2"/>
            <a:srcRect l="8717" t="11215" r="7209" b="2856"/>
            <a:stretch/>
          </p:blipFill>
          <p:spPr>
            <a:xfrm flipH="1">
              <a:off x="2560320" y="720634"/>
              <a:ext cx="7855131" cy="5416731"/>
            </a:xfrm>
            <a:custGeom>
              <a:avLst/>
              <a:gdLst>
                <a:gd name="connsiteX0" fmla="*/ 4863737 w 7855131"/>
                <a:gd name="connsiteY0" fmla="*/ 3823062 h 5416731"/>
                <a:gd name="connsiteX1" fmla="*/ 4863737 w 7855131"/>
                <a:gd name="connsiteY1" fmla="*/ 5103222 h 5416731"/>
                <a:gd name="connsiteX2" fmla="*/ 5194663 w 7855131"/>
                <a:gd name="connsiteY2" fmla="*/ 5103222 h 5416731"/>
                <a:gd name="connsiteX3" fmla="*/ 5194663 w 7855131"/>
                <a:gd name="connsiteY3" fmla="*/ 3823062 h 5416731"/>
                <a:gd name="connsiteX4" fmla="*/ 0 w 7855131"/>
                <a:gd name="connsiteY4" fmla="*/ 0 h 5416731"/>
                <a:gd name="connsiteX5" fmla="*/ 7855131 w 7855131"/>
                <a:gd name="connsiteY5" fmla="*/ 0 h 5416731"/>
                <a:gd name="connsiteX6" fmla="*/ 7855131 w 7855131"/>
                <a:gd name="connsiteY6" fmla="*/ 5416731 h 5416731"/>
                <a:gd name="connsiteX7" fmla="*/ 0 w 7855131"/>
                <a:gd name="connsiteY7" fmla="*/ 5416731 h 5416731"/>
                <a:gd name="connsiteX8" fmla="*/ 0 w 7855131"/>
                <a:gd name="connsiteY8" fmla="*/ 5103222 h 5416731"/>
                <a:gd name="connsiteX9" fmla="*/ 217714 w 7855131"/>
                <a:gd name="connsiteY9" fmla="*/ 5103222 h 5416731"/>
                <a:gd name="connsiteX10" fmla="*/ 217714 w 7855131"/>
                <a:gd name="connsiteY10" fmla="*/ 3823062 h 5416731"/>
                <a:gd name="connsiteX11" fmla="*/ 0 w 7855131"/>
                <a:gd name="connsiteY11" fmla="*/ 3823062 h 541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55131" h="5416731">
                  <a:moveTo>
                    <a:pt x="4863737" y="3823062"/>
                  </a:moveTo>
                  <a:lnTo>
                    <a:pt x="4863737" y="5103222"/>
                  </a:lnTo>
                  <a:lnTo>
                    <a:pt x="5194663" y="5103222"/>
                  </a:lnTo>
                  <a:lnTo>
                    <a:pt x="5194663" y="3823062"/>
                  </a:lnTo>
                  <a:close/>
                  <a:moveTo>
                    <a:pt x="0" y="0"/>
                  </a:moveTo>
                  <a:lnTo>
                    <a:pt x="7855131" y="0"/>
                  </a:lnTo>
                  <a:lnTo>
                    <a:pt x="7855131" y="5416731"/>
                  </a:lnTo>
                  <a:lnTo>
                    <a:pt x="0" y="5416731"/>
                  </a:lnTo>
                  <a:lnTo>
                    <a:pt x="0" y="5103222"/>
                  </a:lnTo>
                  <a:lnTo>
                    <a:pt x="217714" y="5103222"/>
                  </a:lnTo>
                  <a:lnTo>
                    <a:pt x="217714" y="3823062"/>
                  </a:lnTo>
                  <a:lnTo>
                    <a:pt x="0" y="3823062"/>
                  </a:lnTo>
                  <a:close/>
                </a:path>
              </a:pathLst>
            </a:custGeom>
          </p:spPr>
        </p:pic>
        <p:sp>
          <p:nvSpPr>
            <p:cNvPr id="9" name="TextBox 8">
              <a:extLst>
                <a:ext uri="{FF2B5EF4-FFF2-40B4-BE49-F238E27FC236}">
                  <a16:creationId xmlns:a16="http://schemas.microsoft.com/office/drawing/2014/main" id="{B6E4AD0B-5B22-1585-E4DE-A47B30A49ED4}"/>
                </a:ext>
              </a:extLst>
            </p:cNvPr>
            <p:cNvSpPr txBox="1"/>
            <p:nvPr/>
          </p:nvSpPr>
          <p:spPr>
            <a:xfrm>
              <a:off x="2333897" y="2638697"/>
              <a:ext cx="374469" cy="261610"/>
            </a:xfrm>
            <a:prstGeom prst="rect">
              <a:avLst/>
            </a:prstGeom>
            <a:solidFill>
              <a:schemeClr val="bg1"/>
            </a:solidFill>
          </p:spPr>
          <p:txBody>
            <a:bodyPr wrap="square" rtlCol="0">
              <a:spAutoFit/>
            </a:bodyPr>
            <a:lstStyle/>
            <a:p>
              <a:r>
                <a:rPr lang="en-US" sz="1050" dirty="0"/>
                <a:t>VI</a:t>
              </a:r>
            </a:p>
          </p:txBody>
        </p:sp>
        <p:sp>
          <p:nvSpPr>
            <p:cNvPr id="10" name="TextBox 9">
              <a:extLst>
                <a:ext uri="{FF2B5EF4-FFF2-40B4-BE49-F238E27FC236}">
                  <a16:creationId xmlns:a16="http://schemas.microsoft.com/office/drawing/2014/main" id="{BDEEB59E-C612-480E-1C5D-7DE7D67402E6}"/>
                </a:ext>
              </a:extLst>
            </p:cNvPr>
            <p:cNvSpPr txBox="1"/>
            <p:nvPr/>
          </p:nvSpPr>
          <p:spPr>
            <a:xfrm>
              <a:off x="7276012" y="2638697"/>
              <a:ext cx="374469" cy="261610"/>
            </a:xfrm>
            <a:prstGeom prst="rect">
              <a:avLst/>
            </a:prstGeom>
            <a:solidFill>
              <a:schemeClr val="bg1"/>
            </a:solidFill>
          </p:spPr>
          <p:txBody>
            <a:bodyPr wrap="square" rtlCol="0">
              <a:spAutoFit/>
            </a:bodyPr>
            <a:lstStyle/>
            <a:p>
              <a:r>
                <a:rPr lang="en-US" sz="1050" dirty="0"/>
                <a:t>VI</a:t>
              </a:r>
            </a:p>
          </p:txBody>
        </p:sp>
      </p:grpSp>
      <p:sp>
        <p:nvSpPr>
          <p:cNvPr id="14" name="TextBox 13">
            <a:extLst>
              <a:ext uri="{FF2B5EF4-FFF2-40B4-BE49-F238E27FC236}">
                <a16:creationId xmlns:a16="http://schemas.microsoft.com/office/drawing/2014/main" id="{1CE7473E-CAB6-A04E-BFBA-404EFC9D9827}"/>
              </a:ext>
            </a:extLst>
          </p:cNvPr>
          <p:cNvSpPr txBox="1"/>
          <p:nvPr/>
        </p:nvSpPr>
        <p:spPr>
          <a:xfrm>
            <a:off x="2830285" y="6303763"/>
            <a:ext cx="2205604" cy="369332"/>
          </a:xfrm>
          <a:prstGeom prst="rect">
            <a:avLst/>
          </a:prstGeom>
          <a:noFill/>
        </p:spPr>
        <p:txBody>
          <a:bodyPr wrap="none" rtlCol="0">
            <a:spAutoFit/>
          </a:bodyPr>
          <a:lstStyle/>
          <a:p>
            <a:r>
              <a:rPr lang="en-US" dirty="0"/>
              <a:t>Left sided ear disease</a:t>
            </a:r>
          </a:p>
        </p:txBody>
      </p:sp>
      <p:sp>
        <p:nvSpPr>
          <p:cNvPr id="15" name="TextBox 14">
            <a:extLst>
              <a:ext uri="{FF2B5EF4-FFF2-40B4-BE49-F238E27FC236}">
                <a16:creationId xmlns:a16="http://schemas.microsoft.com/office/drawing/2014/main" id="{2AAF5E6B-78B5-49E9-09E2-5459657F6A56}"/>
              </a:ext>
            </a:extLst>
          </p:cNvPr>
          <p:cNvSpPr txBox="1"/>
          <p:nvPr/>
        </p:nvSpPr>
        <p:spPr>
          <a:xfrm>
            <a:off x="8286205" y="6311229"/>
            <a:ext cx="1242648" cy="369332"/>
          </a:xfrm>
          <a:prstGeom prst="rect">
            <a:avLst/>
          </a:prstGeom>
          <a:noFill/>
        </p:spPr>
        <p:txBody>
          <a:bodyPr wrap="none" rtlCol="0">
            <a:spAutoFit/>
          </a:bodyPr>
          <a:lstStyle/>
          <a:p>
            <a:r>
              <a:rPr lang="en-US" dirty="0"/>
              <a:t>Normal ear</a:t>
            </a:r>
          </a:p>
        </p:txBody>
      </p:sp>
    </p:spTree>
    <p:extLst>
      <p:ext uri="{BB962C8B-B14F-4D97-AF65-F5344CB8AC3E}">
        <p14:creationId xmlns:p14="http://schemas.microsoft.com/office/powerpoint/2010/main" val="1381799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234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83A01-B337-4446-BAAC-BF470155F6FE}"/>
              </a:ext>
            </a:extLst>
          </p:cNvPr>
          <p:cNvSpPr>
            <a:spLocks noGrp="1"/>
          </p:cNvSpPr>
          <p:nvPr>
            <p:ph type="title"/>
          </p:nvPr>
        </p:nvSpPr>
        <p:spPr/>
        <p:txBody>
          <a:bodyPr/>
          <a:lstStyle/>
          <a:p>
            <a:r>
              <a:rPr lang="en-US" b="1" dirty="0">
                <a:solidFill>
                  <a:schemeClr val="accent1"/>
                </a:solidFill>
              </a:rPr>
              <a:t>Cases</a:t>
            </a:r>
          </a:p>
        </p:txBody>
      </p:sp>
      <p:sp>
        <p:nvSpPr>
          <p:cNvPr id="3" name="Content Placeholder 2">
            <a:extLst>
              <a:ext uri="{FF2B5EF4-FFF2-40B4-BE49-F238E27FC236}">
                <a16:creationId xmlns:a16="http://schemas.microsoft.com/office/drawing/2014/main" id="{DD723DEF-6F18-3044-AD26-D1A69E21720C}"/>
              </a:ext>
            </a:extLst>
          </p:cNvPr>
          <p:cNvSpPr>
            <a:spLocks noGrp="1"/>
          </p:cNvSpPr>
          <p:nvPr>
            <p:ph idx="1"/>
          </p:nvPr>
        </p:nvSpPr>
        <p:spPr/>
        <p:txBody>
          <a:bodyPr/>
          <a:lstStyle/>
          <a:p>
            <a:r>
              <a:rPr lang="en-US" dirty="0"/>
              <a:t>10 cases spanning the breadth of the week</a:t>
            </a:r>
          </a:p>
          <a:p>
            <a:r>
              <a:rPr lang="en-US" dirty="0"/>
              <a:t>In this session</a:t>
            </a:r>
          </a:p>
          <a:p>
            <a:pPr lvl="1"/>
            <a:r>
              <a:rPr lang="en-US" dirty="0"/>
              <a:t>Interactive discussion around the cases</a:t>
            </a:r>
          </a:p>
          <a:p>
            <a:pPr lvl="1"/>
            <a:r>
              <a:rPr lang="en-US" dirty="0"/>
              <a:t>Greater focus on those found difficult by the group</a:t>
            </a:r>
          </a:p>
          <a:p>
            <a:pPr marL="457200" lvl="1" indent="0">
              <a:buNone/>
            </a:pPr>
            <a:endParaRPr lang="en-US" dirty="0"/>
          </a:p>
        </p:txBody>
      </p:sp>
      <p:pic>
        <p:nvPicPr>
          <p:cNvPr id="4" name="Picture 3">
            <a:extLst>
              <a:ext uri="{FF2B5EF4-FFF2-40B4-BE49-F238E27FC236}">
                <a16:creationId xmlns:a16="http://schemas.microsoft.com/office/drawing/2014/main" id="{264CD761-66A1-C747-8525-EAA74D8AF9A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b="36883"/>
          <a:stretch/>
        </p:blipFill>
        <p:spPr>
          <a:xfrm>
            <a:off x="4538084" y="5095652"/>
            <a:ext cx="3115832" cy="1397223"/>
          </a:xfrm>
          <a:prstGeom prst="rect">
            <a:avLst/>
          </a:prstGeom>
        </p:spPr>
      </p:pic>
    </p:spTree>
    <p:extLst>
      <p:ext uri="{BB962C8B-B14F-4D97-AF65-F5344CB8AC3E}">
        <p14:creationId xmlns:p14="http://schemas.microsoft.com/office/powerpoint/2010/main" val="2870142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465131">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0093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200">
        <p159:morph option="byObject"/>
      </p:transition>
    </mc:Choice>
    <mc:Fallback xmlns="">
      <p:transition spd="slow" advClick="0" advTm="2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57267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465131">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771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200">
        <p159:morph option="byObject"/>
      </p:transition>
    </mc:Choice>
    <mc:Fallback xmlns="">
      <p:transition spd="slow" advClick="0" advTm="2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676231"/>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465131">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31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advClick="0" advTm="200">
        <p159:morph option="byObject"/>
      </p:transition>
    </mc:Choice>
    <mc:Fallback xmlns="">
      <p:transition spd="slow" advClick="0" advTm="2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Why does he have a right beating nystagmus?</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490594"/>
      </p:ext>
    </p:extLst>
  </p:cSld>
  <p:clrMapOvr>
    <a:masterClrMapping/>
  </p:clrMapOvr>
  <mc:AlternateContent xmlns:mc="http://schemas.openxmlformats.org/markup-compatibility/2006" xmlns:p14="http://schemas.microsoft.com/office/powerpoint/2010/main">
    <mc:Choice Requires="p14">
      <p:transition spd="slow" p14:dur="2000" advTm="10"/>
    </mc:Choice>
    <mc:Fallback xmlns="">
      <p:transition spd="slow" advTm="1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FD562-65C2-E44E-AB15-06D5DA4381E7}"/>
              </a:ext>
            </a:extLst>
          </p:cNvPr>
          <p:cNvSpPr>
            <a:spLocks noGrp="1"/>
          </p:cNvSpPr>
          <p:nvPr>
            <p:ph type="title"/>
          </p:nvPr>
        </p:nvSpPr>
        <p:spPr/>
        <p:txBody>
          <a:bodyPr>
            <a:normAutofit/>
          </a:bodyPr>
          <a:lstStyle/>
          <a:p>
            <a:r>
              <a:rPr lang="en-US" sz="3600" dirty="0"/>
              <a:t>Speed that up to real time…</a:t>
            </a:r>
          </a:p>
        </p:txBody>
      </p:sp>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03630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970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5796925"/>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76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89A5-9367-6643-9E5E-43386F1ED606}"/>
              </a:ext>
            </a:extLst>
          </p:cNvPr>
          <p:cNvSpPr>
            <a:spLocks noGrp="1"/>
          </p:cNvSpPr>
          <p:nvPr>
            <p:ph type="title"/>
          </p:nvPr>
        </p:nvSpPr>
        <p:spPr/>
        <p:txBody>
          <a:bodyPr/>
          <a:lstStyle/>
          <a:p>
            <a:r>
              <a:rPr lang="en-US" dirty="0"/>
              <a:t>Case 1 – Emergency ENT referral </a:t>
            </a:r>
          </a:p>
        </p:txBody>
      </p:sp>
      <p:pic>
        <p:nvPicPr>
          <p:cNvPr id="5" name="Picture 4" descr="Text, letter&#10;&#10;Description automatically generated">
            <a:extLst>
              <a:ext uri="{FF2B5EF4-FFF2-40B4-BE49-F238E27FC236}">
                <a16:creationId xmlns:a16="http://schemas.microsoft.com/office/drawing/2014/main" id="{69323B99-DCF6-8840-8858-8C8B8142A371}"/>
              </a:ext>
            </a:extLst>
          </p:cNvPr>
          <p:cNvPicPr>
            <a:picLocks noChangeAspect="1"/>
          </p:cNvPicPr>
          <p:nvPr/>
        </p:nvPicPr>
        <p:blipFill rotWithShape="1">
          <a:blip r:embed="rId2"/>
          <a:srcRect t="2909" b="56281"/>
          <a:stretch/>
        </p:blipFill>
        <p:spPr>
          <a:xfrm>
            <a:off x="624217" y="2011963"/>
            <a:ext cx="10943565" cy="4669140"/>
          </a:xfrm>
          <a:prstGeom prst="rect">
            <a:avLst/>
          </a:prstGeom>
        </p:spPr>
      </p:pic>
    </p:spTree>
    <p:extLst>
      <p:ext uri="{BB962C8B-B14F-4D97-AF65-F5344CB8AC3E}">
        <p14:creationId xmlns:p14="http://schemas.microsoft.com/office/powerpoint/2010/main" val="277666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839410"/>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574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357918"/>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630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736432"/>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798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58654"/>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096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871723"/>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529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7AEDDBFC-32F7-8144-815C-E0C0AAC3C51F}"/>
              </a:ext>
            </a:extLst>
          </p:cNvPr>
          <p:cNvPicPr>
            <a:picLocks noChangeAspect="1"/>
          </p:cNvPicPr>
          <p:nvPr/>
        </p:nvPicPr>
        <p:blipFill rotWithShape="1">
          <a:blip r:embed="rId2"/>
          <a:srcRect t="44043"/>
          <a:stretch/>
        </p:blipFill>
        <p:spPr>
          <a:xfrm>
            <a:off x="624217" y="227999"/>
            <a:ext cx="10943565" cy="6402001"/>
          </a:xfrm>
          <a:prstGeom prst="rect">
            <a:avLst/>
          </a:prstGeom>
        </p:spPr>
      </p:pic>
    </p:spTree>
    <p:extLst>
      <p:ext uri="{BB962C8B-B14F-4D97-AF65-F5344CB8AC3E}">
        <p14:creationId xmlns:p14="http://schemas.microsoft.com/office/powerpoint/2010/main" val="45773322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9065"/>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454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698709"/>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500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217496"/>
      </p:ext>
    </p:extLst>
  </p:cSld>
  <p:clrMapOvr>
    <a:masterClrMapping/>
  </p:clrMapOvr>
  <mc:AlternateContent xmlns:mc="http://schemas.openxmlformats.org/markup-compatibility/2006" xmlns:p14="http://schemas.microsoft.com/office/powerpoint/2010/main">
    <mc:Choice Requires="p14">
      <p:transition p14:dur="10" advTm="10"/>
    </mc:Choice>
    <mc:Fallback xmlns="">
      <p:transition advTm="1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rot="20914164">
            <a:off x="3488749" y="1508496"/>
            <a:ext cx="4901932" cy="5056332"/>
          </a:xfrm>
          <a:prstGeom prst="rect">
            <a:avLst/>
          </a:prstGeom>
        </p:spPr>
      </p:pic>
      <p:sp>
        <p:nvSpPr>
          <p:cNvPr id="7" name="Multiply 6">
            <a:extLst>
              <a:ext uri="{FF2B5EF4-FFF2-40B4-BE49-F238E27FC236}">
                <a16:creationId xmlns:a16="http://schemas.microsoft.com/office/drawing/2014/main" id="{C9350D8D-6F9B-8C40-8AF0-B9238ACD9730}"/>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6532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0">
        <p159:morph option="byObject"/>
      </p:transition>
    </mc:Choice>
    <mc:Fallback xmlns="">
      <p:transition advClick="0" advTm="1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2"/>
          <a:stretch>
            <a:fillRect/>
          </a:stretch>
        </p:blipFill>
        <p:spPr>
          <a:xfrm>
            <a:off x="4398598" y="1752464"/>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3"/>
          <a:stretch>
            <a:fillRect/>
          </a:stretch>
        </p:blipFill>
        <p:spPr>
          <a:xfrm>
            <a:off x="3488749" y="1508496"/>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4307049" y="3082514"/>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12785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9B8747-39D5-F346-A394-36D75F0E27A1}"/>
              </a:ext>
            </a:extLst>
          </p:cNvPr>
          <p:cNvPicPr>
            <a:picLocks noChangeAspect="1"/>
          </p:cNvPicPr>
          <p:nvPr/>
        </p:nvPicPr>
        <p:blipFill>
          <a:blip r:embed="rId4"/>
          <a:stretch>
            <a:fillRect/>
          </a:stretch>
        </p:blipFill>
        <p:spPr>
          <a:xfrm>
            <a:off x="1284695" y="1530042"/>
            <a:ext cx="3188752" cy="3940186"/>
          </a:xfrm>
          <a:prstGeom prst="rect">
            <a:avLst/>
          </a:prstGeom>
        </p:spPr>
      </p:pic>
      <p:pic>
        <p:nvPicPr>
          <p:cNvPr id="5" name="Picture 4">
            <a:extLst>
              <a:ext uri="{FF2B5EF4-FFF2-40B4-BE49-F238E27FC236}">
                <a16:creationId xmlns:a16="http://schemas.microsoft.com/office/drawing/2014/main" id="{8EBA6FF2-1506-2246-816B-6C0E5BF5EF9C}"/>
              </a:ext>
            </a:extLst>
          </p:cNvPr>
          <p:cNvPicPr>
            <a:picLocks noChangeAspect="1"/>
          </p:cNvPicPr>
          <p:nvPr/>
        </p:nvPicPr>
        <p:blipFill>
          <a:blip r:embed="rId5"/>
          <a:stretch>
            <a:fillRect/>
          </a:stretch>
        </p:blipFill>
        <p:spPr>
          <a:xfrm>
            <a:off x="374846" y="1286074"/>
            <a:ext cx="4901932" cy="5056332"/>
          </a:xfrm>
          <a:prstGeom prst="rect">
            <a:avLst/>
          </a:prstGeom>
        </p:spPr>
      </p:pic>
      <p:sp>
        <p:nvSpPr>
          <p:cNvPr id="7" name="Multiply 6">
            <a:extLst>
              <a:ext uri="{FF2B5EF4-FFF2-40B4-BE49-F238E27FC236}">
                <a16:creationId xmlns:a16="http://schemas.microsoft.com/office/drawing/2014/main" id="{18157B00-40EC-974E-B793-8FC69F23B0FB}"/>
              </a:ext>
            </a:extLst>
          </p:cNvPr>
          <p:cNvSpPr/>
          <p:nvPr/>
        </p:nvSpPr>
        <p:spPr>
          <a:xfrm>
            <a:off x="1193146" y="2860092"/>
            <a:ext cx="1685925" cy="1700213"/>
          </a:xfrm>
          <a:prstGeom prst="mathMultiply">
            <a:avLst>
              <a:gd name="adj1" fmla="val 8266"/>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WhatsApp Video 2021-10-21 at 14.02.39" descr="WhatsApp Video 2021-10-21 at 14.02.39">
            <a:hlinkClick r:id="" action="ppaction://media"/>
            <a:extLst>
              <a:ext uri="{FF2B5EF4-FFF2-40B4-BE49-F238E27FC236}">
                <a16:creationId xmlns:a16="http://schemas.microsoft.com/office/drawing/2014/main" id="{5C4426ED-50D9-814E-B86C-257E1691D09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5570" t="30317" r="27790" b="40114"/>
          <a:stretch/>
        </p:blipFill>
        <p:spPr>
          <a:xfrm>
            <a:off x="4473447" y="710017"/>
            <a:ext cx="7488195" cy="2150075"/>
          </a:xfrm>
          <a:prstGeom prst="rect">
            <a:avLst/>
          </a:prstGeom>
        </p:spPr>
      </p:pic>
    </p:spTree>
    <p:extLst>
      <p:ext uri="{BB962C8B-B14F-4D97-AF65-F5344CB8AC3E}">
        <p14:creationId xmlns:p14="http://schemas.microsoft.com/office/powerpoint/2010/main" val="2609976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100000" mute="1">
                <p:cTn id="12"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2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740082" cy="4667250"/>
          </a:xfrm>
        </p:spPr>
        <p:txBody>
          <a:bodyPr>
            <a:normAutofit/>
          </a:bodyPr>
          <a:lstStyle/>
          <a:p>
            <a:pPr marL="0" indent="0">
              <a:buNone/>
            </a:pPr>
            <a:r>
              <a:rPr lang="en-US" dirty="0">
                <a:solidFill>
                  <a:schemeClr val="accent1"/>
                </a:solidFill>
              </a:rPr>
              <a:t>Q4. </a:t>
            </a:r>
            <a:r>
              <a:rPr lang="en-GB" dirty="0"/>
              <a:t>When treating Otitis Externa (OE), what options work best when the ear drum is visible? </a:t>
            </a:r>
          </a:p>
          <a:p>
            <a:pPr marL="0" indent="0">
              <a:buNone/>
            </a:pPr>
            <a:endParaRPr lang="en-GB" dirty="0"/>
          </a:p>
          <a:p>
            <a:pPr marL="0" indent="0">
              <a:buNone/>
            </a:pPr>
            <a:r>
              <a:rPr lang="en-GB" dirty="0">
                <a:solidFill>
                  <a:srgbClr val="C00000"/>
                </a:solidFill>
              </a:rPr>
              <a:t>Topical Antibiotics , topical acetic acid (NICE), cleaning may be necessary</a:t>
            </a:r>
          </a:p>
          <a:p>
            <a:pPr marL="0" indent="0">
              <a:buNone/>
            </a:pPr>
            <a:endParaRPr lang="en-GB" dirty="0">
              <a:solidFill>
                <a:srgbClr val="C00000"/>
              </a:solidFill>
            </a:endParaRPr>
          </a:p>
          <a:p>
            <a:pPr marL="0" indent="0">
              <a:buNone/>
            </a:pPr>
            <a:endParaRPr lang="en-GB" dirty="0">
              <a:solidFill>
                <a:srgbClr val="C0000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98764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2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740082" cy="4667250"/>
          </a:xfrm>
        </p:spPr>
        <p:txBody>
          <a:bodyPr>
            <a:normAutofit/>
          </a:bodyPr>
          <a:lstStyle/>
          <a:p>
            <a:pPr marL="0" indent="0">
              <a:buNone/>
            </a:pPr>
            <a:r>
              <a:rPr lang="en-US" dirty="0">
                <a:solidFill>
                  <a:schemeClr val="accent1"/>
                </a:solidFill>
              </a:rPr>
              <a:t>Q5. </a:t>
            </a:r>
            <a:r>
              <a:rPr lang="en-GB" dirty="0"/>
              <a:t>What if the eardrum is not visible and the ear canal is completely closed by oedema? </a:t>
            </a:r>
          </a:p>
          <a:p>
            <a:pPr marL="0" indent="0">
              <a:buNone/>
            </a:pPr>
            <a:r>
              <a:rPr lang="en-GB" dirty="0">
                <a:solidFill>
                  <a:srgbClr val="C00000"/>
                </a:solidFill>
              </a:rPr>
              <a:t>Insertion of a pope wick </a:t>
            </a:r>
          </a:p>
          <a:p>
            <a:pPr marL="0" indent="0">
              <a:buNone/>
            </a:pPr>
            <a:endParaRPr lang="en-GB" dirty="0">
              <a:solidFill>
                <a:srgbClr val="C00000"/>
              </a:solidFill>
            </a:endParaRPr>
          </a:p>
          <a:p>
            <a:pPr marL="0" indent="0">
              <a:buNone/>
            </a:pPr>
            <a:endParaRPr lang="en-GB" dirty="0">
              <a:solidFill>
                <a:srgbClr val="C00000"/>
              </a:solidFill>
            </a:endParaRPr>
          </a:p>
          <a:p>
            <a:pPr marL="0" indent="0">
              <a:buNone/>
            </a:pPr>
            <a:endParaRPr lang="en-GB" dirty="0"/>
          </a:p>
          <a:p>
            <a:pPr marL="0" indent="0">
              <a:buNone/>
            </a:pPr>
            <a:endParaRPr lang="en-GB" dirty="0"/>
          </a:p>
        </p:txBody>
      </p:sp>
      <p:pic>
        <p:nvPicPr>
          <p:cNvPr id="9" name="Picture 8" descr="A pair of scissors&#10;&#10;Description automatically generated">
            <a:extLst>
              <a:ext uri="{FF2B5EF4-FFF2-40B4-BE49-F238E27FC236}">
                <a16:creationId xmlns:a16="http://schemas.microsoft.com/office/drawing/2014/main" id="{46B1E012-262D-6E4B-81DF-1EE11CECC860}"/>
              </a:ext>
            </a:extLst>
          </p:cNvPr>
          <p:cNvPicPr>
            <a:picLocks noChangeAspect="1"/>
          </p:cNvPicPr>
          <p:nvPr/>
        </p:nvPicPr>
        <p:blipFill>
          <a:blip r:embed="rId2"/>
          <a:stretch>
            <a:fillRect/>
          </a:stretch>
        </p:blipFill>
        <p:spPr>
          <a:xfrm>
            <a:off x="1537505" y="4159250"/>
            <a:ext cx="1965807" cy="1835836"/>
          </a:xfrm>
          <a:prstGeom prst="rect">
            <a:avLst/>
          </a:prstGeom>
        </p:spPr>
      </p:pic>
      <p:pic>
        <p:nvPicPr>
          <p:cNvPr id="11" name="Picture 10" descr="Table&#10;&#10;Description automatically generated">
            <a:extLst>
              <a:ext uri="{FF2B5EF4-FFF2-40B4-BE49-F238E27FC236}">
                <a16:creationId xmlns:a16="http://schemas.microsoft.com/office/drawing/2014/main" id="{935AA896-629A-FE4A-A23F-543F823432B9}"/>
              </a:ext>
            </a:extLst>
          </p:cNvPr>
          <p:cNvPicPr>
            <a:picLocks noChangeAspect="1"/>
          </p:cNvPicPr>
          <p:nvPr/>
        </p:nvPicPr>
        <p:blipFill>
          <a:blip r:embed="rId3"/>
          <a:stretch>
            <a:fillRect/>
          </a:stretch>
        </p:blipFill>
        <p:spPr>
          <a:xfrm>
            <a:off x="6208240" y="2481647"/>
            <a:ext cx="5217654" cy="3778765"/>
          </a:xfrm>
          <a:prstGeom prst="rect">
            <a:avLst/>
          </a:prstGeom>
        </p:spPr>
      </p:pic>
      <p:pic>
        <p:nvPicPr>
          <p:cNvPr id="5" name="Picture 4" descr="A picture containing tool&#10;&#10;Description automatically generated">
            <a:extLst>
              <a:ext uri="{FF2B5EF4-FFF2-40B4-BE49-F238E27FC236}">
                <a16:creationId xmlns:a16="http://schemas.microsoft.com/office/drawing/2014/main" id="{36D73CB6-DD0B-8D40-B56F-ECBDE468BE30}"/>
              </a:ext>
            </a:extLst>
          </p:cNvPr>
          <p:cNvPicPr>
            <a:picLocks noChangeAspect="1"/>
          </p:cNvPicPr>
          <p:nvPr/>
        </p:nvPicPr>
        <p:blipFill rotWithShape="1">
          <a:blip r:embed="rId4"/>
          <a:srcRect l="4673"/>
          <a:stretch/>
        </p:blipFill>
        <p:spPr>
          <a:xfrm>
            <a:off x="2929873" y="3561663"/>
            <a:ext cx="2769101" cy="1618735"/>
          </a:xfrm>
          <a:prstGeom prst="rect">
            <a:avLst/>
          </a:prstGeom>
        </p:spPr>
      </p:pic>
    </p:spTree>
    <p:extLst>
      <p:ext uri="{BB962C8B-B14F-4D97-AF65-F5344CB8AC3E}">
        <p14:creationId xmlns:p14="http://schemas.microsoft.com/office/powerpoint/2010/main" val="408886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200" y="1825625"/>
            <a:ext cx="6897130" cy="1325563"/>
          </a:xfrm>
        </p:spPr>
        <p:txBody>
          <a:bodyPr>
            <a:normAutofit lnSpcReduction="10000"/>
          </a:bodyPr>
          <a:lstStyle/>
          <a:p>
            <a:pPr marL="0" indent="0">
              <a:buNone/>
            </a:pPr>
            <a:r>
              <a:rPr lang="en-US" dirty="0">
                <a:solidFill>
                  <a:schemeClr val="accent1"/>
                </a:solidFill>
              </a:rPr>
              <a:t>Q1 </a:t>
            </a:r>
            <a:r>
              <a:rPr lang="en-US" dirty="0"/>
              <a:t>On arrival to hospital under your care, what is your first concern? </a:t>
            </a:r>
          </a:p>
          <a:p>
            <a:pPr marL="0" indent="0">
              <a:buNone/>
            </a:pPr>
            <a:r>
              <a:rPr lang="en-US" dirty="0"/>
              <a:t>What process should you start?</a:t>
            </a:r>
          </a:p>
        </p:txBody>
      </p:sp>
      <p:pic>
        <p:nvPicPr>
          <p:cNvPr id="4" name="Picture 3" descr="Text, letter&#10;&#10;Description automatically generated">
            <a:extLst>
              <a:ext uri="{FF2B5EF4-FFF2-40B4-BE49-F238E27FC236}">
                <a16:creationId xmlns:a16="http://schemas.microsoft.com/office/drawing/2014/main" id="{9758BAAA-8346-544D-9B96-E8CC304D98C1}"/>
              </a:ext>
            </a:extLst>
          </p:cNvPr>
          <p:cNvPicPr>
            <a:picLocks noChangeAspect="1"/>
          </p:cNvPicPr>
          <p:nvPr/>
        </p:nvPicPr>
        <p:blipFill rotWithShape="1">
          <a:blip r:embed="rId2"/>
          <a:srcRect t="-1152" b="-1"/>
          <a:stretch/>
        </p:blipFill>
        <p:spPr>
          <a:xfrm>
            <a:off x="6873093" y="365125"/>
            <a:ext cx="5088248" cy="5380767"/>
          </a:xfrm>
          <a:prstGeom prst="rect">
            <a:avLst/>
          </a:prstGeom>
        </p:spPr>
      </p:pic>
      <p:sp>
        <p:nvSpPr>
          <p:cNvPr id="5" name="Content Placeholder 2">
            <a:extLst>
              <a:ext uri="{FF2B5EF4-FFF2-40B4-BE49-F238E27FC236}">
                <a16:creationId xmlns:a16="http://schemas.microsoft.com/office/drawing/2014/main" id="{79A7775E-5ED7-3D4A-A48C-9A1527092201}"/>
              </a:ext>
            </a:extLst>
          </p:cNvPr>
          <p:cNvSpPr txBox="1">
            <a:spLocks/>
          </p:cNvSpPr>
          <p:nvPr/>
        </p:nvSpPr>
        <p:spPr>
          <a:xfrm>
            <a:off x="838200" y="3428228"/>
            <a:ext cx="6897130" cy="1526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C00000"/>
                </a:solidFill>
              </a:rPr>
              <a:t>Unwell septic child!</a:t>
            </a:r>
          </a:p>
          <a:p>
            <a:pPr marL="0" indent="0">
              <a:buFont typeface="Arial" panose="020B0604020202020204" pitchFamily="34" charset="0"/>
              <a:buNone/>
            </a:pPr>
            <a:r>
              <a:rPr lang="en-US" dirty="0">
                <a:solidFill>
                  <a:srgbClr val="C00000"/>
                </a:solidFill>
              </a:rPr>
              <a:t>ABCDE ALS principles</a:t>
            </a:r>
          </a:p>
          <a:p>
            <a:pPr marL="0" indent="0">
              <a:buFont typeface="Arial" panose="020B0604020202020204" pitchFamily="34" charset="0"/>
              <a:buNone/>
            </a:pPr>
            <a:r>
              <a:rPr lang="en-US" dirty="0">
                <a:solidFill>
                  <a:srgbClr val="C00000"/>
                </a:solidFill>
              </a:rPr>
              <a:t>Sepsis 6 </a:t>
            </a:r>
          </a:p>
        </p:txBody>
      </p:sp>
    </p:spTree>
    <p:extLst>
      <p:ext uri="{BB962C8B-B14F-4D97-AF65-F5344CB8AC3E}">
        <p14:creationId xmlns:p14="http://schemas.microsoft.com/office/powerpoint/2010/main" val="1231541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2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740082" cy="4667250"/>
          </a:xfrm>
        </p:spPr>
        <p:txBody>
          <a:bodyPr>
            <a:normAutofit/>
          </a:bodyPr>
          <a:lstStyle/>
          <a:p>
            <a:pPr marL="0" indent="0">
              <a:buNone/>
            </a:pPr>
            <a:r>
              <a:rPr lang="en-US" dirty="0">
                <a:solidFill>
                  <a:schemeClr val="accent1"/>
                </a:solidFill>
              </a:rPr>
              <a:t>Q6. </a:t>
            </a:r>
            <a:r>
              <a:rPr lang="en-GB" dirty="0"/>
              <a:t>Is the doctor correct with his diagnosis? </a:t>
            </a:r>
          </a:p>
          <a:p>
            <a:pPr marL="0" indent="0">
              <a:buNone/>
            </a:pPr>
            <a:r>
              <a:rPr lang="en-GB" dirty="0">
                <a:solidFill>
                  <a:srgbClr val="C00000"/>
                </a:solidFill>
              </a:rPr>
              <a:t>	No Vertigo is a symptom </a:t>
            </a:r>
            <a:r>
              <a:rPr lang="en-GB" b="1" u="sng" dirty="0">
                <a:solidFill>
                  <a:srgbClr val="C00000"/>
                </a:solidFill>
              </a:rPr>
              <a:t>NOT</a:t>
            </a:r>
            <a:r>
              <a:rPr lang="en-GB" dirty="0">
                <a:solidFill>
                  <a:srgbClr val="C00000"/>
                </a:solidFill>
              </a:rPr>
              <a:t> a disease!</a:t>
            </a:r>
            <a:endParaRPr lang="en-GB" b="1" u="sng" dirty="0">
              <a:solidFill>
                <a:srgbClr val="C00000"/>
              </a:solidFill>
            </a:endParaRPr>
          </a:p>
          <a:p>
            <a:pPr marL="0" indent="0">
              <a:buNone/>
            </a:pPr>
            <a:endParaRPr lang="en-GB" dirty="0">
              <a:solidFill>
                <a:srgbClr val="C00000"/>
              </a:solidFill>
            </a:endParaRPr>
          </a:p>
          <a:p>
            <a:pPr marL="0" indent="0">
              <a:buNone/>
            </a:pPr>
            <a:endParaRPr lang="en-GB" dirty="0">
              <a:solidFill>
                <a:srgbClr val="C00000"/>
              </a:solidFill>
            </a:endParaRPr>
          </a:p>
          <a:p>
            <a:pPr marL="0" indent="0">
              <a:buNone/>
            </a:pPr>
            <a:endParaRPr lang="en-GB" dirty="0"/>
          </a:p>
          <a:p>
            <a:pPr marL="0" indent="0">
              <a:buNone/>
            </a:pPr>
            <a:endParaRPr lang="en-GB" dirty="0"/>
          </a:p>
        </p:txBody>
      </p:sp>
      <p:pic>
        <p:nvPicPr>
          <p:cNvPr id="8" name="Picture 7">
            <a:extLst>
              <a:ext uri="{FF2B5EF4-FFF2-40B4-BE49-F238E27FC236}">
                <a16:creationId xmlns:a16="http://schemas.microsoft.com/office/drawing/2014/main" id="{C8D46B45-9549-DE45-AF36-F787D6F28EBD}"/>
              </a:ext>
            </a:extLst>
          </p:cNvPr>
          <p:cNvPicPr>
            <a:picLocks noChangeAspect="1"/>
          </p:cNvPicPr>
          <p:nvPr/>
        </p:nvPicPr>
        <p:blipFill>
          <a:blip r:embed="rId2"/>
          <a:stretch>
            <a:fillRect/>
          </a:stretch>
        </p:blipFill>
        <p:spPr>
          <a:xfrm>
            <a:off x="838199" y="3167920"/>
            <a:ext cx="4164685" cy="3459892"/>
          </a:xfrm>
          <a:prstGeom prst="rect">
            <a:avLst/>
          </a:prstGeom>
        </p:spPr>
      </p:pic>
    </p:spTree>
    <p:extLst>
      <p:ext uri="{BB962C8B-B14F-4D97-AF65-F5344CB8AC3E}">
        <p14:creationId xmlns:p14="http://schemas.microsoft.com/office/powerpoint/2010/main" val="187651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letter&#10;&#10;Description automatically generated">
            <a:extLst>
              <a:ext uri="{FF2B5EF4-FFF2-40B4-BE49-F238E27FC236}">
                <a16:creationId xmlns:a16="http://schemas.microsoft.com/office/drawing/2014/main" id="{9E344CE4-0A25-5348-9255-42403BFDF229}"/>
              </a:ext>
            </a:extLst>
          </p:cNvPr>
          <p:cNvPicPr>
            <a:picLocks noChangeAspect="1"/>
          </p:cNvPicPr>
          <p:nvPr/>
        </p:nvPicPr>
        <p:blipFill>
          <a:blip r:embed="rId2"/>
          <a:stretch>
            <a:fillRect/>
          </a:stretch>
        </p:blipFill>
        <p:spPr>
          <a:xfrm>
            <a:off x="2180093" y="1311910"/>
            <a:ext cx="8078950" cy="5546090"/>
          </a:xfrm>
          <a:prstGeom prst="rect">
            <a:avLst/>
          </a:prstGeom>
        </p:spPr>
      </p:pic>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3 Sudden SNHL </a:t>
            </a:r>
          </a:p>
        </p:txBody>
      </p:sp>
    </p:spTree>
    <p:extLst>
      <p:ext uri="{BB962C8B-B14F-4D97-AF65-F5344CB8AC3E}">
        <p14:creationId xmlns:p14="http://schemas.microsoft.com/office/powerpoint/2010/main" val="113870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 letter&#10;&#10;Description automatically generated">
            <a:extLst>
              <a:ext uri="{FF2B5EF4-FFF2-40B4-BE49-F238E27FC236}">
                <a16:creationId xmlns:a16="http://schemas.microsoft.com/office/drawing/2014/main" id="{24E1645A-26A4-9343-8730-1B3A83D5D852}"/>
              </a:ext>
            </a:extLst>
          </p:cNvPr>
          <p:cNvPicPr>
            <a:picLocks noChangeAspect="1"/>
          </p:cNvPicPr>
          <p:nvPr/>
        </p:nvPicPr>
        <p:blipFill>
          <a:blip r:embed="rId2"/>
          <a:stretch>
            <a:fillRect/>
          </a:stretch>
        </p:blipFill>
        <p:spPr>
          <a:xfrm>
            <a:off x="7867753" y="582861"/>
            <a:ext cx="4145950" cy="2846139"/>
          </a:xfrm>
          <a:prstGeom prst="rect">
            <a:avLst/>
          </a:prstGeom>
        </p:spPr>
      </p:pic>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3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6786554" cy="4667250"/>
          </a:xfrm>
        </p:spPr>
        <p:txBody>
          <a:bodyPr>
            <a:normAutofit/>
          </a:bodyPr>
          <a:lstStyle/>
          <a:p>
            <a:pPr marL="0" indent="0">
              <a:buNone/>
            </a:pPr>
            <a:r>
              <a:rPr lang="en-US" dirty="0">
                <a:solidFill>
                  <a:schemeClr val="accent1"/>
                </a:solidFill>
              </a:rPr>
              <a:t>Q1. </a:t>
            </a:r>
            <a:r>
              <a:rPr lang="en-GB" dirty="0"/>
              <a:t>The tuning fork tests reveal which type of hearing loss, conductive or sensorineural? </a:t>
            </a:r>
          </a:p>
          <a:p>
            <a:pPr marL="0" indent="0">
              <a:buNone/>
            </a:pPr>
            <a:r>
              <a:rPr lang="en-GB" dirty="0">
                <a:solidFill>
                  <a:srgbClr val="C00000"/>
                </a:solidFill>
              </a:rPr>
              <a:t>     Sensorineural hearing loss</a:t>
            </a:r>
          </a:p>
          <a:p>
            <a:pPr marL="914400" lvl="2" indent="0">
              <a:buNone/>
            </a:pPr>
            <a:r>
              <a:rPr lang="en-GB" sz="2400" dirty="0">
                <a:solidFill>
                  <a:srgbClr val="C00000"/>
                </a:solidFill>
              </a:rPr>
              <a:t>Weber’s lateralises away from side</a:t>
            </a:r>
          </a:p>
          <a:p>
            <a:pPr marL="914400" lvl="2" indent="0">
              <a:buNone/>
            </a:pPr>
            <a:r>
              <a:rPr lang="en-GB" sz="2400" dirty="0">
                <a:solidFill>
                  <a:srgbClr val="C00000"/>
                </a:solidFill>
              </a:rPr>
              <a:t>Rinne’s Air &gt; bone (+</a:t>
            </a:r>
            <a:r>
              <a:rPr lang="en-GB" sz="2400" dirty="0" err="1">
                <a:solidFill>
                  <a:srgbClr val="C00000"/>
                </a:solidFill>
              </a:rPr>
              <a:t>ve</a:t>
            </a:r>
            <a:r>
              <a:rPr lang="en-GB" sz="2400" dirty="0">
                <a:solidFill>
                  <a:srgbClr val="C00000"/>
                </a:solidFill>
              </a:rPr>
              <a:t>)</a:t>
            </a:r>
          </a:p>
          <a:p>
            <a:pPr marL="0" indent="0">
              <a:buNone/>
            </a:pPr>
            <a:endParaRPr lang="en-GB" b="1" u="sng" dirty="0">
              <a:solidFill>
                <a:srgbClr val="C00000"/>
              </a:solidFill>
            </a:endParaRPr>
          </a:p>
          <a:p>
            <a:pPr marL="0" indent="0">
              <a:buNone/>
            </a:pPr>
            <a:endParaRPr lang="en-GB" dirty="0">
              <a:solidFill>
                <a:srgbClr val="C00000"/>
              </a:solidFill>
            </a:endParaRPr>
          </a:p>
          <a:p>
            <a:pPr marL="0" indent="0">
              <a:buNone/>
            </a:pPr>
            <a:endParaRPr lang="en-GB" dirty="0">
              <a:solidFill>
                <a:srgbClr val="C0000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884382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3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Q2. </a:t>
            </a:r>
            <a:r>
              <a:rPr lang="en-GB" dirty="0"/>
              <a:t>The GP has referred this as a routine case. Is this reasonable? Justify your answer. </a:t>
            </a:r>
          </a:p>
          <a:p>
            <a:pPr marL="0" indent="0">
              <a:buNone/>
            </a:pPr>
            <a:endParaRPr lang="en-GB" sz="600" dirty="0">
              <a:solidFill>
                <a:srgbClr val="C00000"/>
              </a:solidFill>
            </a:endParaRPr>
          </a:p>
          <a:p>
            <a:pPr marL="0" indent="0">
              <a:buNone/>
            </a:pPr>
            <a:r>
              <a:rPr lang="en-GB" dirty="0">
                <a:solidFill>
                  <a:srgbClr val="C00000"/>
                </a:solidFill>
              </a:rPr>
              <a:t>    No, it is an emergency ! Time is neural tissue</a:t>
            </a:r>
          </a:p>
          <a:p>
            <a:pPr marL="0" indent="0">
              <a:buNone/>
            </a:pPr>
            <a:endParaRPr lang="en-GB" b="1" u="sng" dirty="0">
              <a:solidFill>
                <a:srgbClr val="C00000"/>
              </a:solidFill>
            </a:endParaRPr>
          </a:p>
          <a:p>
            <a:pPr marL="0" indent="0">
              <a:buNone/>
            </a:pPr>
            <a:endParaRPr lang="en-GB" dirty="0">
              <a:solidFill>
                <a:srgbClr val="C00000"/>
              </a:solidFill>
            </a:endParaRPr>
          </a:p>
          <a:p>
            <a:pPr marL="0" indent="0">
              <a:buNone/>
            </a:pPr>
            <a:endParaRPr lang="en-GB" dirty="0">
              <a:solidFill>
                <a:srgbClr val="C0000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55028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3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Q3. </a:t>
            </a:r>
            <a:r>
              <a:rPr lang="en-GB" dirty="0"/>
              <a:t>Define tinnitus. How common is it in a general population? </a:t>
            </a:r>
          </a:p>
          <a:p>
            <a:pPr marL="457200" lvl="1" indent="0">
              <a:buNone/>
            </a:pPr>
            <a:r>
              <a:rPr lang="en-GB" dirty="0">
                <a:solidFill>
                  <a:srgbClr val="C00000"/>
                </a:solidFill>
              </a:rPr>
              <a:t>1:10 persistent</a:t>
            </a:r>
          </a:p>
          <a:p>
            <a:pPr marL="457200" lvl="1" indent="0">
              <a:buNone/>
            </a:pPr>
            <a:r>
              <a:rPr lang="en-GB" dirty="0">
                <a:solidFill>
                  <a:srgbClr val="C00000"/>
                </a:solidFill>
              </a:rPr>
              <a:t>40% intermittent</a:t>
            </a:r>
          </a:p>
          <a:p>
            <a:pPr marL="457200" lvl="1" indent="0">
              <a:buNone/>
            </a:pPr>
            <a:r>
              <a:rPr lang="en-GB" dirty="0">
                <a:solidFill>
                  <a:srgbClr val="C00000"/>
                </a:solidFill>
              </a:rPr>
              <a:t>increasingly common with age</a:t>
            </a:r>
            <a:endParaRPr lang="en-GB" sz="200" dirty="0">
              <a:solidFill>
                <a:srgbClr val="C00000"/>
              </a:solidFill>
            </a:endParaRPr>
          </a:p>
          <a:p>
            <a:pPr marL="0" indent="0">
              <a:buNone/>
            </a:pPr>
            <a:endParaRPr lang="en-GB" dirty="0">
              <a:solidFill>
                <a:srgbClr val="C00000"/>
              </a:solidFill>
            </a:endParaRPr>
          </a:p>
          <a:p>
            <a:pPr marL="0" indent="0">
              <a:buNone/>
            </a:pPr>
            <a:endParaRPr lang="en-GB" dirty="0">
              <a:solidFill>
                <a:srgbClr val="C0000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1128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3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Q4. </a:t>
            </a:r>
            <a:r>
              <a:rPr lang="en-GB" dirty="0"/>
              <a:t>Give a differential diagnosis for sudden sensory deafness. 4 causes will be sufficient. </a:t>
            </a:r>
          </a:p>
          <a:p>
            <a:pPr marL="914400" lvl="1" indent="-457200">
              <a:buFont typeface="+mj-lt"/>
              <a:buAutoNum type="arabicPeriod"/>
            </a:pPr>
            <a:r>
              <a:rPr lang="en-GB" dirty="0">
                <a:solidFill>
                  <a:srgbClr val="C00000"/>
                </a:solidFill>
              </a:rPr>
              <a:t>idiopathic/viral </a:t>
            </a:r>
          </a:p>
          <a:p>
            <a:pPr marL="914400" lvl="1" indent="-457200">
              <a:buFont typeface="+mj-lt"/>
              <a:buAutoNum type="arabicPeriod"/>
            </a:pPr>
            <a:r>
              <a:rPr lang="en-GB" dirty="0">
                <a:solidFill>
                  <a:srgbClr val="C00000"/>
                </a:solidFill>
              </a:rPr>
              <a:t>trauma </a:t>
            </a:r>
          </a:p>
          <a:p>
            <a:pPr marL="914400" lvl="1" indent="-457200">
              <a:buFont typeface="+mj-lt"/>
              <a:buAutoNum type="arabicPeriod"/>
            </a:pPr>
            <a:r>
              <a:rPr lang="en-GB" dirty="0">
                <a:solidFill>
                  <a:srgbClr val="C00000"/>
                </a:solidFill>
              </a:rPr>
              <a:t>vascular </a:t>
            </a:r>
          </a:p>
          <a:p>
            <a:pPr marL="914400" lvl="1" indent="-457200">
              <a:buFont typeface="+mj-lt"/>
              <a:buAutoNum type="arabicPeriod"/>
            </a:pPr>
            <a:r>
              <a:rPr lang="en-GB" dirty="0">
                <a:solidFill>
                  <a:srgbClr val="C00000"/>
                </a:solidFill>
              </a:rPr>
              <a:t>Bacteria</a:t>
            </a:r>
          </a:p>
          <a:p>
            <a:pPr marL="457200" lvl="1" indent="0">
              <a:buNone/>
            </a:pPr>
            <a:endParaRPr lang="en-GB" dirty="0">
              <a:solidFill>
                <a:srgbClr val="C00000"/>
              </a:solidFill>
            </a:endParaRPr>
          </a:p>
          <a:p>
            <a:pPr marL="0" indent="0">
              <a:buNone/>
            </a:pPr>
            <a:r>
              <a:rPr lang="en-US" dirty="0">
                <a:solidFill>
                  <a:schemeClr val="accent1"/>
                </a:solidFill>
              </a:rPr>
              <a:t>Q5. </a:t>
            </a:r>
            <a:r>
              <a:rPr lang="en-GB" dirty="0"/>
              <a:t>Are there any treatments for sudden sensory hearing loss? </a:t>
            </a:r>
          </a:p>
          <a:p>
            <a:pPr lvl="1"/>
            <a:r>
              <a:rPr lang="en-GB" dirty="0">
                <a:solidFill>
                  <a:srgbClr val="C00000"/>
                </a:solidFill>
              </a:rPr>
              <a:t>Steroids (Oral or Intratympanic)</a:t>
            </a:r>
          </a:p>
          <a:p>
            <a:pPr marL="0" indent="0">
              <a:buNone/>
            </a:pPr>
            <a:endParaRPr lang="en-GB" dirty="0">
              <a:solidFill>
                <a:srgbClr val="C0000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68933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3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Q6. </a:t>
            </a:r>
            <a:r>
              <a:rPr lang="en-GB" dirty="0"/>
              <a:t>Once you have seen the patient and confirmed a sensory deafness, which test should you order? </a:t>
            </a:r>
          </a:p>
          <a:p>
            <a:pPr lvl="1"/>
            <a:r>
              <a:rPr lang="en-GB" dirty="0">
                <a:solidFill>
                  <a:srgbClr val="C00000"/>
                </a:solidFill>
              </a:rPr>
              <a:t>MRI IAM or CP angle rule of Vestibular Schwannoma </a:t>
            </a:r>
          </a:p>
          <a:p>
            <a:pPr lvl="1"/>
            <a:endParaRPr lang="en-GB" dirty="0">
              <a:solidFill>
                <a:srgbClr val="C00000"/>
              </a:solidFill>
            </a:endParaRPr>
          </a:p>
          <a:p>
            <a:pPr marL="0" indent="0">
              <a:buNone/>
            </a:pPr>
            <a:r>
              <a:rPr lang="en-US" dirty="0">
                <a:solidFill>
                  <a:schemeClr val="accent1"/>
                </a:solidFill>
              </a:rPr>
              <a:t>Q7. </a:t>
            </a:r>
            <a:r>
              <a:rPr lang="en-GB" dirty="0"/>
              <a:t>How is tinnitus managed? </a:t>
            </a:r>
          </a:p>
          <a:p>
            <a:pPr lvl="1"/>
            <a:r>
              <a:rPr lang="en-GB" dirty="0">
                <a:solidFill>
                  <a:srgbClr val="C00000"/>
                </a:solidFill>
              </a:rPr>
              <a:t>Explanation and reassurance</a:t>
            </a:r>
          </a:p>
          <a:p>
            <a:pPr lvl="1"/>
            <a:r>
              <a:rPr lang="en-GB" dirty="0">
                <a:solidFill>
                  <a:srgbClr val="C00000"/>
                </a:solidFill>
              </a:rPr>
              <a:t>Environmental masking</a:t>
            </a:r>
          </a:p>
          <a:p>
            <a:pPr lvl="1"/>
            <a:r>
              <a:rPr lang="en-GB" dirty="0">
                <a:solidFill>
                  <a:srgbClr val="C00000"/>
                </a:solidFill>
              </a:rPr>
              <a:t>Attention switching</a:t>
            </a:r>
          </a:p>
          <a:p>
            <a:pPr lvl="1"/>
            <a:r>
              <a:rPr lang="en-GB" dirty="0">
                <a:solidFill>
                  <a:srgbClr val="C00000"/>
                </a:solidFill>
              </a:rPr>
              <a:t>Hearing aids if deaf</a:t>
            </a:r>
          </a:p>
          <a:p>
            <a:pPr lvl="1"/>
            <a:r>
              <a:rPr lang="en-GB" dirty="0">
                <a:solidFill>
                  <a:srgbClr val="C00000"/>
                </a:solidFill>
              </a:rPr>
              <a:t>Psychological approaches (CBT Cognitive Behavioural Therapy)</a:t>
            </a:r>
          </a:p>
          <a:p>
            <a:pPr marL="0" indent="0">
              <a:buNone/>
            </a:pPr>
            <a:endParaRPr lang="en-GB" dirty="0">
              <a:solidFill>
                <a:srgbClr val="C00000"/>
              </a:solidFill>
            </a:endParaRP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49360485-D11C-3F42-9CCA-405EE765AD49}"/>
              </a:ext>
            </a:extLst>
          </p:cNvPr>
          <p:cNvPicPr>
            <a:picLocks noChangeAspect="1"/>
          </p:cNvPicPr>
          <p:nvPr/>
        </p:nvPicPr>
        <p:blipFill>
          <a:blip r:embed="rId2"/>
          <a:stretch>
            <a:fillRect/>
          </a:stretch>
        </p:blipFill>
        <p:spPr>
          <a:xfrm>
            <a:off x="8902107" y="3429000"/>
            <a:ext cx="2873882" cy="1896762"/>
          </a:xfrm>
          <a:prstGeom prst="rect">
            <a:avLst/>
          </a:prstGeom>
        </p:spPr>
      </p:pic>
    </p:spTree>
    <p:extLst>
      <p:ext uri="{BB962C8B-B14F-4D97-AF65-F5344CB8AC3E}">
        <p14:creationId xmlns:p14="http://schemas.microsoft.com/office/powerpoint/2010/main" val="27828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4 </a:t>
            </a:r>
            <a:r>
              <a:rPr lang="en-US" b="1" dirty="0" err="1">
                <a:solidFill>
                  <a:schemeClr val="accent1"/>
                </a:solidFill>
              </a:rPr>
              <a:t>Otorrhoea</a:t>
            </a:r>
            <a:r>
              <a:rPr lang="en-US" b="1" dirty="0">
                <a:solidFill>
                  <a:schemeClr val="accent1"/>
                </a:solidFill>
              </a:rPr>
              <a:t> Poor referral </a:t>
            </a:r>
          </a:p>
        </p:txBody>
      </p:sp>
      <p:pic>
        <p:nvPicPr>
          <p:cNvPr id="4" name="Picture 3" descr="Graphical user interface, text, application, email&#10;&#10;Description automatically generated">
            <a:extLst>
              <a:ext uri="{FF2B5EF4-FFF2-40B4-BE49-F238E27FC236}">
                <a16:creationId xmlns:a16="http://schemas.microsoft.com/office/drawing/2014/main" id="{D8104049-F9D9-1748-ABB0-2DA21AC7E03C}"/>
              </a:ext>
            </a:extLst>
          </p:cNvPr>
          <p:cNvPicPr>
            <a:picLocks noChangeAspect="1"/>
          </p:cNvPicPr>
          <p:nvPr/>
        </p:nvPicPr>
        <p:blipFill>
          <a:blip r:embed="rId2"/>
          <a:stretch>
            <a:fillRect/>
          </a:stretch>
        </p:blipFill>
        <p:spPr>
          <a:xfrm>
            <a:off x="1774508" y="1996475"/>
            <a:ext cx="8642984" cy="3959482"/>
          </a:xfrm>
          <a:prstGeom prst="rect">
            <a:avLst/>
          </a:prstGeom>
        </p:spPr>
      </p:pic>
    </p:spTree>
    <p:extLst>
      <p:ext uri="{BB962C8B-B14F-4D97-AF65-F5344CB8AC3E}">
        <p14:creationId xmlns:p14="http://schemas.microsoft.com/office/powerpoint/2010/main" val="353674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4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Q1. </a:t>
            </a:r>
            <a:r>
              <a:rPr lang="en-GB" dirty="0"/>
              <a:t>What other information could have been supplied by the doctor to help you triage the referral as routine, urgent or urgent suspected cancer? </a:t>
            </a:r>
            <a:endParaRPr lang="en-GB" dirty="0">
              <a:solidFill>
                <a:srgbClr val="C00000"/>
              </a:solidFill>
            </a:endParaRPr>
          </a:p>
          <a:p>
            <a:pPr marL="0" indent="0">
              <a:buNone/>
            </a:pPr>
            <a:r>
              <a:rPr lang="en-GB" dirty="0">
                <a:solidFill>
                  <a:srgbClr val="C00000"/>
                </a:solidFill>
              </a:rPr>
              <a:t>	Otoscopic findings, hearing status and tuning forks, impact of 	problems, comorbidities, impact of swimming/water, drugs etc</a:t>
            </a:r>
          </a:p>
          <a:p>
            <a:pPr lvl="1"/>
            <a:endParaRPr lang="en-GB" dirty="0">
              <a:solidFill>
                <a:srgbClr val="C00000"/>
              </a:solidFill>
            </a:endParaRPr>
          </a:p>
          <a:p>
            <a:pPr marL="0" indent="0">
              <a:buNone/>
            </a:pPr>
            <a:r>
              <a:rPr lang="en-US" dirty="0">
                <a:solidFill>
                  <a:schemeClr val="accent1"/>
                </a:solidFill>
              </a:rPr>
              <a:t>Q2. </a:t>
            </a:r>
            <a:r>
              <a:rPr lang="en-GB" dirty="0"/>
              <a:t>If this recurring infection is caused by a perforation, what would the tuning forks show?</a:t>
            </a:r>
            <a:r>
              <a:rPr lang="en-GB" dirty="0">
                <a:effectLst/>
              </a:rPr>
              <a:t> </a:t>
            </a:r>
          </a:p>
          <a:p>
            <a:pPr marL="0" indent="0">
              <a:buNone/>
            </a:pPr>
            <a:r>
              <a:rPr lang="en-GB" dirty="0">
                <a:solidFill>
                  <a:srgbClr val="C00000"/>
                </a:solidFill>
              </a:rPr>
              <a:t>	Weber’s lateralising to the left</a:t>
            </a:r>
          </a:p>
          <a:p>
            <a:pPr marL="0" indent="0">
              <a:buNone/>
            </a:pPr>
            <a:r>
              <a:rPr lang="en-GB" dirty="0">
                <a:solidFill>
                  <a:srgbClr val="C00000"/>
                </a:solidFill>
              </a:rPr>
              <a:t>	</a:t>
            </a:r>
            <a:r>
              <a:rPr lang="en-GB" dirty="0" err="1">
                <a:solidFill>
                  <a:srgbClr val="C00000"/>
                </a:solidFill>
              </a:rPr>
              <a:t>Renne’s</a:t>
            </a:r>
            <a:r>
              <a:rPr lang="en-GB" dirty="0">
                <a:solidFill>
                  <a:srgbClr val="C00000"/>
                </a:solidFill>
              </a:rPr>
              <a:t> left ear bone louder than air (-</a:t>
            </a:r>
            <a:r>
              <a:rPr lang="en-GB" dirty="0" err="1">
                <a:solidFill>
                  <a:srgbClr val="C00000"/>
                </a:solidFill>
              </a:rPr>
              <a:t>ve</a:t>
            </a:r>
            <a:r>
              <a:rPr lang="en-GB" dirty="0">
                <a:solidFill>
                  <a:srgbClr val="C00000"/>
                </a:solidFill>
              </a:rPr>
              <a:t>)</a:t>
            </a:r>
          </a:p>
          <a:p>
            <a:pPr marL="0" indent="0">
              <a:buNone/>
            </a:pPr>
            <a:endParaRPr lang="en-GB" dirty="0">
              <a:solidFill>
                <a:srgbClr val="C00000"/>
              </a:solidFill>
            </a:endParaRPr>
          </a:p>
          <a:p>
            <a:pPr marL="0" indent="0">
              <a:buNone/>
            </a:pPr>
            <a:endParaRPr lang="en-GB" dirty="0"/>
          </a:p>
          <a:p>
            <a:pPr marL="0" indent="0">
              <a:buNone/>
            </a:pPr>
            <a:endParaRPr lang="en-GB" dirty="0"/>
          </a:p>
        </p:txBody>
      </p:sp>
    </p:spTree>
    <p:extLst>
      <p:ext uri="{BB962C8B-B14F-4D97-AF65-F5344CB8AC3E}">
        <p14:creationId xmlns:p14="http://schemas.microsoft.com/office/powerpoint/2010/main" val="382750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4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Q5. </a:t>
            </a:r>
            <a:r>
              <a:rPr lang="en-GB" dirty="0"/>
              <a:t>Typically, what is the discharge caused by an infection like? </a:t>
            </a:r>
          </a:p>
          <a:p>
            <a:pPr marL="0" indent="0">
              <a:buNone/>
            </a:pPr>
            <a:r>
              <a:rPr lang="en-GB" dirty="0">
                <a:solidFill>
                  <a:srgbClr val="C00000"/>
                </a:solidFill>
              </a:rPr>
              <a:t>	 higher volume, mucoid/pus, bubbles, inoffensive</a:t>
            </a:r>
          </a:p>
          <a:p>
            <a:pPr marL="0" indent="0">
              <a:buNone/>
            </a:pPr>
            <a:endParaRPr lang="en-GB" sz="600" dirty="0">
              <a:solidFill>
                <a:srgbClr val="C00000"/>
              </a:solidFill>
            </a:endParaRPr>
          </a:p>
          <a:p>
            <a:pPr marL="0" indent="0">
              <a:buNone/>
            </a:pPr>
            <a:r>
              <a:rPr lang="en-US" dirty="0">
                <a:solidFill>
                  <a:schemeClr val="accent1"/>
                </a:solidFill>
              </a:rPr>
              <a:t>Q6. </a:t>
            </a:r>
            <a:r>
              <a:rPr lang="en-GB" dirty="0"/>
              <a:t>How might the history be different if the cause of her problems were a cholesteatoma? </a:t>
            </a:r>
          </a:p>
          <a:p>
            <a:pPr marL="0" indent="0">
              <a:buNone/>
            </a:pPr>
            <a:r>
              <a:rPr lang="en-GB" dirty="0">
                <a:solidFill>
                  <a:srgbClr val="C00000"/>
                </a:solidFill>
              </a:rPr>
              <a:t>	Foul smelling, scanty discharge</a:t>
            </a:r>
          </a:p>
          <a:p>
            <a:pPr marL="0" indent="0">
              <a:buNone/>
            </a:pPr>
            <a:endParaRPr lang="en-GB" dirty="0">
              <a:solidFill>
                <a:srgbClr val="C00000"/>
              </a:solidFill>
            </a:endParaRPr>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2D027C6B-6286-1449-9546-6323F4E8D04A}"/>
              </a:ext>
            </a:extLst>
          </p:cNvPr>
          <p:cNvPicPr>
            <a:picLocks noChangeAspect="1"/>
          </p:cNvPicPr>
          <p:nvPr/>
        </p:nvPicPr>
        <p:blipFill>
          <a:blip r:embed="rId2"/>
          <a:stretch>
            <a:fillRect/>
          </a:stretch>
        </p:blipFill>
        <p:spPr>
          <a:xfrm>
            <a:off x="8350741" y="3604461"/>
            <a:ext cx="3003060" cy="3023351"/>
          </a:xfrm>
          <a:prstGeom prst="rect">
            <a:avLst/>
          </a:prstGeom>
        </p:spPr>
      </p:pic>
      <p:pic>
        <p:nvPicPr>
          <p:cNvPr id="6" name="Graphic 5" descr="Dragon with solid fill">
            <a:extLst>
              <a:ext uri="{FF2B5EF4-FFF2-40B4-BE49-F238E27FC236}">
                <a16:creationId xmlns:a16="http://schemas.microsoft.com/office/drawing/2014/main" id="{EC51B965-C3FE-D34E-889D-E580BBC699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395071" y="3741854"/>
            <a:ext cx="1132886" cy="1132886"/>
          </a:xfrm>
          <a:prstGeom prst="rect">
            <a:avLst/>
          </a:prstGeom>
        </p:spPr>
      </p:pic>
    </p:spTree>
    <p:extLst>
      <p:ext uri="{BB962C8B-B14F-4D97-AF65-F5344CB8AC3E}">
        <p14:creationId xmlns:p14="http://schemas.microsoft.com/office/powerpoint/2010/main" val="233460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200" y="1825625"/>
            <a:ext cx="9776254" cy="1325563"/>
          </a:xfrm>
        </p:spPr>
        <p:txBody>
          <a:bodyPr>
            <a:normAutofit/>
          </a:bodyPr>
          <a:lstStyle/>
          <a:p>
            <a:pPr marL="0" indent="0">
              <a:buNone/>
            </a:pPr>
            <a:r>
              <a:rPr lang="en-US" dirty="0">
                <a:solidFill>
                  <a:schemeClr val="accent1"/>
                </a:solidFill>
              </a:rPr>
              <a:t>Q2 </a:t>
            </a:r>
            <a:r>
              <a:rPr lang="en-US" dirty="0"/>
              <a:t>This letter follows an SBAR format. What is SBAR?</a:t>
            </a:r>
          </a:p>
        </p:txBody>
      </p:sp>
      <p:sp>
        <p:nvSpPr>
          <p:cNvPr id="9" name="Rectangle 8">
            <a:extLst>
              <a:ext uri="{FF2B5EF4-FFF2-40B4-BE49-F238E27FC236}">
                <a16:creationId xmlns:a16="http://schemas.microsoft.com/office/drawing/2014/main" id="{C32BE6F2-8BFB-3D4D-86E9-B6CA73AF94C5}"/>
              </a:ext>
            </a:extLst>
          </p:cNvPr>
          <p:cNvSpPr/>
          <p:nvPr/>
        </p:nvSpPr>
        <p:spPr>
          <a:xfrm>
            <a:off x="7895968" y="3585575"/>
            <a:ext cx="3457832" cy="159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6AEFE4-C6C6-974D-B79E-5BC567D90663}"/>
              </a:ext>
            </a:extLst>
          </p:cNvPr>
          <p:cNvSpPr/>
          <p:nvPr/>
        </p:nvSpPr>
        <p:spPr>
          <a:xfrm>
            <a:off x="7895968" y="5568234"/>
            <a:ext cx="3457832" cy="924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7304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5 Vertigo </a:t>
            </a:r>
          </a:p>
        </p:txBody>
      </p:sp>
      <p:pic>
        <p:nvPicPr>
          <p:cNvPr id="6" name="Picture 5" descr="Text, letter&#10;&#10;Description automatically generated">
            <a:extLst>
              <a:ext uri="{FF2B5EF4-FFF2-40B4-BE49-F238E27FC236}">
                <a16:creationId xmlns:a16="http://schemas.microsoft.com/office/drawing/2014/main" id="{C74115E7-6221-EB41-BC34-FF58D23CD01A}"/>
              </a:ext>
            </a:extLst>
          </p:cNvPr>
          <p:cNvPicPr>
            <a:picLocks noChangeAspect="1"/>
          </p:cNvPicPr>
          <p:nvPr/>
        </p:nvPicPr>
        <p:blipFill>
          <a:blip r:embed="rId2"/>
          <a:stretch>
            <a:fillRect/>
          </a:stretch>
        </p:blipFill>
        <p:spPr>
          <a:xfrm>
            <a:off x="2923231" y="1347058"/>
            <a:ext cx="7098020" cy="5375018"/>
          </a:xfrm>
          <a:prstGeom prst="rect">
            <a:avLst/>
          </a:prstGeom>
        </p:spPr>
      </p:pic>
    </p:spTree>
    <p:extLst>
      <p:ext uri="{BB962C8B-B14F-4D97-AF65-F5344CB8AC3E}">
        <p14:creationId xmlns:p14="http://schemas.microsoft.com/office/powerpoint/2010/main" val="364374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5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lnSpcReduction="10000"/>
          </a:bodyPr>
          <a:lstStyle/>
          <a:p>
            <a:pPr marL="0" indent="0">
              <a:buNone/>
            </a:pPr>
            <a:r>
              <a:rPr lang="en-US" dirty="0">
                <a:solidFill>
                  <a:schemeClr val="accent1"/>
                </a:solidFill>
              </a:rPr>
              <a:t>Q1. </a:t>
            </a:r>
            <a:r>
              <a:rPr lang="en-GB" dirty="0"/>
              <a:t>Mrs. Foster has symptoms that are classic for which vestibular disease?</a:t>
            </a:r>
            <a:r>
              <a:rPr lang="en-GB" dirty="0">
                <a:effectLst/>
              </a:rPr>
              <a:t> </a:t>
            </a:r>
            <a:r>
              <a:rPr lang="en-GB" dirty="0"/>
              <a:t> </a:t>
            </a:r>
            <a:endParaRPr lang="en-GB" dirty="0">
              <a:solidFill>
                <a:srgbClr val="C00000"/>
              </a:solidFill>
            </a:endParaRPr>
          </a:p>
          <a:p>
            <a:pPr marL="0" indent="0">
              <a:buNone/>
            </a:pPr>
            <a:r>
              <a:rPr lang="en-GB" dirty="0">
                <a:solidFill>
                  <a:srgbClr val="C00000"/>
                </a:solidFill>
              </a:rPr>
              <a:t>	BPPV Benign paroxysmal positional vertigo</a:t>
            </a:r>
          </a:p>
          <a:p>
            <a:pPr lvl="1"/>
            <a:endParaRPr lang="en-GB" dirty="0">
              <a:solidFill>
                <a:srgbClr val="C00000"/>
              </a:solidFill>
            </a:endParaRPr>
          </a:p>
          <a:p>
            <a:pPr marL="0" indent="0">
              <a:buNone/>
            </a:pPr>
            <a:r>
              <a:rPr lang="en-US" dirty="0">
                <a:solidFill>
                  <a:schemeClr val="accent1"/>
                </a:solidFill>
              </a:rPr>
              <a:t>Q2. </a:t>
            </a:r>
            <a:r>
              <a:rPr lang="en-GB" dirty="0"/>
              <a:t>What is the most likely cause for her hearing loss?</a:t>
            </a:r>
            <a:r>
              <a:rPr lang="en-GB" dirty="0">
                <a:effectLst/>
              </a:rPr>
              <a:t>  </a:t>
            </a:r>
          </a:p>
          <a:p>
            <a:pPr marL="0" indent="0">
              <a:buNone/>
            </a:pPr>
            <a:r>
              <a:rPr lang="en-GB" dirty="0">
                <a:solidFill>
                  <a:srgbClr val="C00000"/>
                </a:solidFill>
              </a:rPr>
              <a:t>	</a:t>
            </a:r>
            <a:r>
              <a:rPr lang="en-GB" dirty="0" err="1">
                <a:solidFill>
                  <a:srgbClr val="C00000"/>
                </a:solidFill>
              </a:rPr>
              <a:t>Presbyacusis</a:t>
            </a:r>
            <a:r>
              <a:rPr lang="en-GB" dirty="0">
                <a:solidFill>
                  <a:srgbClr val="C00000"/>
                </a:solidFill>
              </a:rPr>
              <a:t> - aging related hearing loss</a:t>
            </a:r>
          </a:p>
          <a:p>
            <a:pPr marL="0" indent="0">
              <a:buNone/>
            </a:pPr>
            <a:r>
              <a:rPr lang="en-GB" dirty="0">
                <a:solidFill>
                  <a:srgbClr val="C00000"/>
                </a:solidFill>
              </a:rPr>
              <a:t>	NOT associated with vertigo</a:t>
            </a:r>
          </a:p>
          <a:p>
            <a:pPr marL="0" indent="0">
              <a:buNone/>
            </a:pPr>
            <a:endParaRPr lang="en-GB" dirty="0">
              <a:solidFill>
                <a:srgbClr val="C00000"/>
              </a:solidFill>
            </a:endParaRPr>
          </a:p>
          <a:p>
            <a:pPr marL="0" indent="0">
              <a:buNone/>
            </a:pPr>
            <a:r>
              <a:rPr lang="en-US" dirty="0">
                <a:solidFill>
                  <a:schemeClr val="accent1"/>
                </a:solidFill>
              </a:rPr>
              <a:t>Q3. </a:t>
            </a:r>
            <a:r>
              <a:rPr lang="en-GB" dirty="0"/>
              <a:t>Why is this history not typical of </a:t>
            </a:r>
            <a:r>
              <a:rPr lang="en-GB" dirty="0" err="1"/>
              <a:t>Ménière’s</a:t>
            </a:r>
            <a:r>
              <a:rPr lang="en-GB" dirty="0"/>
              <a:t> Disease? </a:t>
            </a:r>
          </a:p>
          <a:p>
            <a:pPr marL="0" indent="0">
              <a:buNone/>
            </a:pPr>
            <a:r>
              <a:rPr lang="en-GB" dirty="0">
                <a:solidFill>
                  <a:srgbClr val="C00000"/>
                </a:solidFill>
              </a:rPr>
              <a:t>	Duration, absence of Hearing loss &amp; Tinnitus </a:t>
            </a:r>
            <a:endParaRPr lang="en-GB" dirty="0"/>
          </a:p>
        </p:txBody>
      </p:sp>
    </p:spTree>
    <p:extLst>
      <p:ext uri="{BB962C8B-B14F-4D97-AF65-F5344CB8AC3E}">
        <p14:creationId xmlns:p14="http://schemas.microsoft.com/office/powerpoint/2010/main" val="2768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5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937790" cy="4667250"/>
          </a:xfrm>
        </p:spPr>
        <p:txBody>
          <a:bodyPr>
            <a:normAutofit/>
          </a:bodyPr>
          <a:lstStyle/>
          <a:p>
            <a:pPr marL="0" indent="0">
              <a:buNone/>
            </a:pPr>
            <a:r>
              <a:rPr lang="en-US" dirty="0">
                <a:solidFill>
                  <a:schemeClr val="accent1"/>
                </a:solidFill>
              </a:rPr>
              <a:t>Q4 </a:t>
            </a:r>
            <a:r>
              <a:rPr lang="en-GB" dirty="0"/>
              <a:t>What is the significance of the findings during a Dix-Hallpike test? </a:t>
            </a:r>
            <a:endParaRPr lang="en-GB" dirty="0">
              <a:solidFill>
                <a:srgbClr val="C00000"/>
              </a:solidFill>
            </a:endParaRPr>
          </a:p>
          <a:p>
            <a:pPr marL="0" indent="0">
              <a:buNone/>
            </a:pPr>
            <a:r>
              <a:rPr lang="en-GB" dirty="0">
                <a:solidFill>
                  <a:srgbClr val="C00000"/>
                </a:solidFill>
              </a:rPr>
              <a:t>	Supports a diagnosis of BPPV</a:t>
            </a:r>
          </a:p>
          <a:p>
            <a:pPr lvl="1"/>
            <a:endParaRPr lang="en-GB" dirty="0">
              <a:solidFill>
                <a:srgbClr val="C00000"/>
              </a:solidFill>
            </a:endParaRPr>
          </a:p>
          <a:p>
            <a:pPr marL="0" indent="0">
              <a:buNone/>
            </a:pPr>
            <a:r>
              <a:rPr lang="en-US" dirty="0">
                <a:solidFill>
                  <a:schemeClr val="accent1"/>
                </a:solidFill>
              </a:rPr>
              <a:t>Q5 </a:t>
            </a:r>
            <a:r>
              <a:rPr lang="en-GB" dirty="0"/>
              <a:t>Why should this lady be prioritised as urgent? </a:t>
            </a:r>
            <a:endParaRPr lang="en-GB" dirty="0">
              <a:effectLst/>
            </a:endParaRPr>
          </a:p>
          <a:p>
            <a:pPr marL="0" indent="0">
              <a:buNone/>
            </a:pPr>
            <a:r>
              <a:rPr lang="en-GB" dirty="0">
                <a:solidFill>
                  <a:srgbClr val="C00000"/>
                </a:solidFill>
              </a:rPr>
              <a:t>	Osteoporosis and risk of fracture, tendency to fall </a:t>
            </a:r>
          </a:p>
          <a:p>
            <a:pPr marL="0" indent="0">
              <a:buNone/>
            </a:pPr>
            <a:r>
              <a:rPr lang="en-US" dirty="0">
                <a:solidFill>
                  <a:schemeClr val="accent1"/>
                </a:solidFill>
              </a:rPr>
              <a:t>Q6. </a:t>
            </a:r>
            <a:r>
              <a:rPr lang="en-GB" dirty="0"/>
              <a:t>What treatments might be offered when she gets to see the ENT Department?  </a:t>
            </a:r>
          </a:p>
          <a:p>
            <a:pPr marL="0" indent="0">
              <a:buNone/>
            </a:pPr>
            <a:r>
              <a:rPr lang="en-GB" dirty="0">
                <a:solidFill>
                  <a:srgbClr val="C00000"/>
                </a:solidFill>
              </a:rPr>
              <a:t>	Epley manoeuvre </a:t>
            </a:r>
            <a:endParaRPr lang="en-GB" dirty="0"/>
          </a:p>
        </p:txBody>
      </p:sp>
    </p:spTree>
    <p:extLst>
      <p:ext uri="{BB962C8B-B14F-4D97-AF65-F5344CB8AC3E}">
        <p14:creationId xmlns:p14="http://schemas.microsoft.com/office/powerpoint/2010/main" val="212751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6 ? </a:t>
            </a:r>
            <a:r>
              <a:rPr lang="en-US" b="1" dirty="0" err="1">
                <a:solidFill>
                  <a:schemeClr val="accent1"/>
                </a:solidFill>
              </a:rPr>
              <a:t>Ménière’s</a:t>
            </a:r>
            <a:r>
              <a:rPr lang="en-US" b="1" dirty="0">
                <a:solidFill>
                  <a:schemeClr val="accent1"/>
                </a:solidFill>
              </a:rPr>
              <a:t> disease</a:t>
            </a:r>
          </a:p>
        </p:txBody>
      </p:sp>
      <p:pic>
        <p:nvPicPr>
          <p:cNvPr id="6" name="Picture 5" descr="Text, letter&#10;&#10;Description automatically generated">
            <a:extLst>
              <a:ext uri="{FF2B5EF4-FFF2-40B4-BE49-F238E27FC236}">
                <a16:creationId xmlns:a16="http://schemas.microsoft.com/office/drawing/2014/main" id="{0A7D743C-B0C5-2846-BC23-40CBA791B089}"/>
              </a:ext>
            </a:extLst>
          </p:cNvPr>
          <p:cNvPicPr>
            <a:picLocks noChangeAspect="1"/>
          </p:cNvPicPr>
          <p:nvPr/>
        </p:nvPicPr>
        <p:blipFill rotWithShape="1">
          <a:blip r:embed="rId2"/>
          <a:srcRect b="62096"/>
          <a:stretch/>
        </p:blipFill>
        <p:spPr>
          <a:xfrm>
            <a:off x="838200" y="2194824"/>
            <a:ext cx="10860925" cy="3165905"/>
          </a:xfrm>
          <a:prstGeom prst="rect">
            <a:avLst/>
          </a:prstGeom>
        </p:spPr>
      </p:pic>
    </p:spTree>
    <p:extLst>
      <p:ext uri="{BB962C8B-B14F-4D97-AF65-F5344CB8AC3E}">
        <p14:creationId xmlns:p14="http://schemas.microsoft.com/office/powerpoint/2010/main" val="368081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etter&#10;&#10;Description automatically generated">
            <a:extLst>
              <a:ext uri="{FF2B5EF4-FFF2-40B4-BE49-F238E27FC236}">
                <a16:creationId xmlns:a16="http://schemas.microsoft.com/office/drawing/2014/main" id="{2102027A-242A-3B46-8A88-223FC94C2138}"/>
              </a:ext>
            </a:extLst>
          </p:cNvPr>
          <p:cNvPicPr>
            <a:picLocks noChangeAspect="1"/>
          </p:cNvPicPr>
          <p:nvPr/>
        </p:nvPicPr>
        <p:blipFill rotWithShape="1">
          <a:blip r:embed="rId2"/>
          <a:srcRect t="37466" b="-649"/>
          <a:stretch/>
        </p:blipFill>
        <p:spPr>
          <a:xfrm>
            <a:off x="838532" y="642551"/>
            <a:ext cx="10860925" cy="5276335"/>
          </a:xfrm>
          <a:prstGeom prst="rect">
            <a:avLst/>
          </a:prstGeom>
        </p:spPr>
      </p:pic>
    </p:spTree>
    <p:extLst>
      <p:ext uri="{BB962C8B-B14F-4D97-AF65-F5344CB8AC3E}">
        <p14:creationId xmlns:p14="http://schemas.microsoft.com/office/powerpoint/2010/main" val="2751868222"/>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a:xfrm>
            <a:off x="838200" y="365125"/>
            <a:ext cx="10515600" cy="1325563"/>
          </a:xfrm>
        </p:spPr>
        <p:txBody>
          <a:bodyPr/>
          <a:lstStyle/>
          <a:p>
            <a:r>
              <a:rPr lang="en-US" b="1" dirty="0">
                <a:solidFill>
                  <a:schemeClr val="accent1"/>
                </a:solidFill>
              </a:rPr>
              <a:t>Case 6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lnSpcReduction="10000"/>
          </a:bodyPr>
          <a:lstStyle/>
          <a:p>
            <a:pPr marL="0" indent="0">
              <a:buNone/>
            </a:pPr>
            <a:r>
              <a:rPr lang="en-US" dirty="0">
                <a:solidFill>
                  <a:schemeClr val="accent1"/>
                </a:solidFill>
              </a:rPr>
              <a:t>Q1 </a:t>
            </a:r>
            <a:r>
              <a:rPr lang="en-GB" dirty="0"/>
              <a:t>In what ways are </a:t>
            </a:r>
            <a:r>
              <a:rPr lang="en-GB" dirty="0" err="1"/>
              <a:t>Ménière’s</a:t>
            </a:r>
            <a:r>
              <a:rPr lang="en-GB" dirty="0"/>
              <a:t> and Migraine similar? </a:t>
            </a:r>
            <a:r>
              <a:rPr lang="en-GB" dirty="0">
                <a:solidFill>
                  <a:srgbClr val="C00000"/>
                </a:solidFill>
              </a:rPr>
              <a:t>	</a:t>
            </a:r>
          </a:p>
          <a:p>
            <a:pPr lvl="1"/>
            <a:r>
              <a:rPr lang="en-GB" dirty="0">
                <a:solidFill>
                  <a:srgbClr val="C00000"/>
                </a:solidFill>
              </a:rPr>
              <a:t>Duration of attack Hours – Day (classically) </a:t>
            </a:r>
          </a:p>
          <a:p>
            <a:pPr lvl="1"/>
            <a:r>
              <a:rPr lang="en-GB" dirty="0">
                <a:solidFill>
                  <a:srgbClr val="C00000"/>
                </a:solidFill>
              </a:rPr>
              <a:t>Prodrome aura (migraine) aural pressure (</a:t>
            </a:r>
            <a:r>
              <a:rPr lang="en-GB" dirty="0" err="1">
                <a:solidFill>
                  <a:srgbClr val="C00000"/>
                </a:solidFill>
              </a:rPr>
              <a:t>Ménière’s</a:t>
            </a:r>
            <a:r>
              <a:rPr lang="en-GB" dirty="0">
                <a:solidFill>
                  <a:srgbClr val="C00000"/>
                </a:solidFill>
              </a:rPr>
              <a:t>)</a:t>
            </a:r>
          </a:p>
          <a:p>
            <a:pPr lvl="1"/>
            <a:r>
              <a:rPr lang="en-GB" dirty="0">
                <a:solidFill>
                  <a:srgbClr val="C00000"/>
                </a:solidFill>
              </a:rPr>
              <a:t>?related to diet</a:t>
            </a:r>
          </a:p>
          <a:p>
            <a:pPr lvl="1"/>
            <a:r>
              <a:rPr lang="en-GB" dirty="0">
                <a:solidFill>
                  <a:srgbClr val="C00000"/>
                </a:solidFill>
              </a:rPr>
              <a:t>both associated with vertigo</a:t>
            </a:r>
          </a:p>
          <a:p>
            <a:pPr lvl="1"/>
            <a:r>
              <a:rPr lang="en-GB" dirty="0">
                <a:solidFill>
                  <a:srgbClr val="C00000"/>
                </a:solidFill>
              </a:rPr>
              <a:t>both associated with BPPV</a:t>
            </a:r>
          </a:p>
          <a:p>
            <a:pPr lvl="1"/>
            <a:r>
              <a:rPr lang="en-GB" dirty="0">
                <a:solidFill>
                  <a:srgbClr val="C00000"/>
                </a:solidFill>
              </a:rPr>
              <a:t>both potentially very disruptive to life</a:t>
            </a:r>
          </a:p>
          <a:p>
            <a:pPr marL="0" indent="0">
              <a:buNone/>
            </a:pPr>
            <a:r>
              <a:rPr lang="en-US" dirty="0">
                <a:solidFill>
                  <a:schemeClr val="accent1"/>
                </a:solidFill>
              </a:rPr>
              <a:t>Q2 </a:t>
            </a:r>
            <a:r>
              <a:rPr lang="en-GB" dirty="0"/>
              <a:t>What medication and lifestyle advice could the GP give to the patient to help with his problem? </a:t>
            </a:r>
            <a:r>
              <a:rPr lang="en-GB" dirty="0">
                <a:solidFill>
                  <a:srgbClr val="C00000"/>
                </a:solidFill>
              </a:rPr>
              <a:t>	</a:t>
            </a:r>
          </a:p>
          <a:p>
            <a:pPr lvl="1"/>
            <a:r>
              <a:rPr lang="en-GB" dirty="0">
                <a:solidFill>
                  <a:srgbClr val="C00000"/>
                </a:solidFill>
              </a:rPr>
              <a:t>Reduce salt in the diet and stress</a:t>
            </a:r>
          </a:p>
          <a:p>
            <a:pPr lvl="1"/>
            <a:r>
              <a:rPr lang="en-GB" dirty="0" err="1">
                <a:solidFill>
                  <a:srgbClr val="C00000"/>
                </a:solidFill>
              </a:rPr>
              <a:t>Serc</a:t>
            </a:r>
            <a:r>
              <a:rPr lang="en-GB" dirty="0">
                <a:solidFill>
                  <a:srgbClr val="C00000"/>
                </a:solidFill>
              </a:rPr>
              <a:t> TDS (Betahistine)</a:t>
            </a:r>
          </a:p>
          <a:p>
            <a:pPr lvl="1"/>
            <a:r>
              <a:rPr lang="en-GB" dirty="0" err="1">
                <a:solidFill>
                  <a:srgbClr val="C00000"/>
                </a:solidFill>
              </a:rPr>
              <a:t>Stemetil</a:t>
            </a:r>
            <a:r>
              <a:rPr lang="en-GB" dirty="0">
                <a:solidFill>
                  <a:srgbClr val="C00000"/>
                </a:solidFill>
              </a:rPr>
              <a:t> prn </a:t>
            </a:r>
          </a:p>
        </p:txBody>
      </p:sp>
    </p:spTree>
    <p:extLst>
      <p:ext uri="{BB962C8B-B14F-4D97-AF65-F5344CB8AC3E}">
        <p14:creationId xmlns:p14="http://schemas.microsoft.com/office/powerpoint/2010/main" val="175755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6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a:bodyPr>
          <a:lstStyle/>
          <a:p>
            <a:pPr marL="0" indent="0">
              <a:buNone/>
            </a:pPr>
            <a:r>
              <a:rPr lang="en-US" dirty="0">
                <a:solidFill>
                  <a:schemeClr val="accent1"/>
                </a:solidFill>
              </a:rPr>
              <a:t>Q3 </a:t>
            </a:r>
            <a:r>
              <a:rPr lang="en-GB" dirty="0"/>
              <a:t>What non-ear diseases may cause recurring bouts of dizziness? </a:t>
            </a:r>
            <a:endParaRPr lang="en-GB" dirty="0">
              <a:solidFill>
                <a:srgbClr val="C00000"/>
              </a:solidFill>
            </a:endParaRPr>
          </a:p>
          <a:p>
            <a:pPr lvl="1"/>
            <a:r>
              <a:rPr lang="en-GB" dirty="0">
                <a:solidFill>
                  <a:srgbClr val="C00000"/>
                </a:solidFill>
              </a:rPr>
              <a:t>Dysrhythmia </a:t>
            </a:r>
          </a:p>
          <a:p>
            <a:pPr lvl="1"/>
            <a:r>
              <a:rPr lang="en-GB" dirty="0">
                <a:solidFill>
                  <a:srgbClr val="C00000"/>
                </a:solidFill>
              </a:rPr>
              <a:t>Anxiety/panic attacks</a:t>
            </a:r>
          </a:p>
          <a:p>
            <a:pPr lvl="1"/>
            <a:r>
              <a:rPr lang="en-GB" dirty="0">
                <a:solidFill>
                  <a:srgbClr val="C00000"/>
                </a:solidFill>
              </a:rPr>
              <a:t>Migraine</a:t>
            </a:r>
          </a:p>
          <a:p>
            <a:pPr lvl="1"/>
            <a:r>
              <a:rPr lang="en-GB" dirty="0">
                <a:solidFill>
                  <a:srgbClr val="C00000"/>
                </a:solidFill>
              </a:rPr>
              <a:t>Diet</a:t>
            </a:r>
          </a:p>
          <a:p>
            <a:pPr lvl="1"/>
            <a:r>
              <a:rPr lang="en-GB" dirty="0">
                <a:solidFill>
                  <a:srgbClr val="C00000"/>
                </a:solidFill>
              </a:rPr>
              <a:t>Epilepsy</a:t>
            </a:r>
          </a:p>
          <a:p>
            <a:pPr lvl="1"/>
            <a:r>
              <a:rPr lang="en-GB" dirty="0">
                <a:solidFill>
                  <a:srgbClr val="C00000"/>
                </a:solidFill>
              </a:rPr>
              <a:t>Neck disease….</a:t>
            </a:r>
          </a:p>
          <a:p>
            <a:pPr marL="457200" lvl="1" indent="0">
              <a:buNone/>
            </a:pPr>
            <a:endParaRPr lang="en-GB" dirty="0">
              <a:solidFill>
                <a:srgbClr val="C00000"/>
              </a:solidFill>
            </a:endParaRPr>
          </a:p>
          <a:p>
            <a:pPr marL="0" indent="0">
              <a:buNone/>
            </a:pPr>
            <a:r>
              <a:rPr lang="en-US" dirty="0">
                <a:solidFill>
                  <a:schemeClr val="accent1"/>
                </a:solidFill>
              </a:rPr>
              <a:t>Q4 </a:t>
            </a:r>
            <a:r>
              <a:rPr lang="en-GB" dirty="0"/>
              <a:t>If simple measures fail to assist, what surgical options are there for helping the patient? </a:t>
            </a:r>
            <a:r>
              <a:rPr lang="en-GB" dirty="0">
                <a:solidFill>
                  <a:srgbClr val="C00000"/>
                </a:solidFill>
              </a:rPr>
              <a:t>	</a:t>
            </a:r>
          </a:p>
          <a:p>
            <a:pPr lvl="1"/>
            <a:r>
              <a:rPr lang="en-GB" dirty="0">
                <a:solidFill>
                  <a:srgbClr val="C00000"/>
                </a:solidFill>
              </a:rPr>
              <a:t>Grommet, Intratympanic therapy, labyrinthectomy/Vestibular nerve section</a:t>
            </a:r>
          </a:p>
        </p:txBody>
      </p:sp>
    </p:spTree>
    <p:extLst>
      <p:ext uri="{BB962C8B-B14F-4D97-AF65-F5344CB8AC3E}">
        <p14:creationId xmlns:p14="http://schemas.microsoft.com/office/powerpoint/2010/main" val="161871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6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a:bodyPr>
          <a:lstStyle/>
          <a:p>
            <a:pPr marL="0" indent="0">
              <a:buNone/>
            </a:pPr>
            <a:r>
              <a:rPr lang="en-US" dirty="0">
                <a:solidFill>
                  <a:schemeClr val="accent1"/>
                </a:solidFill>
              </a:rPr>
              <a:t>Q5 </a:t>
            </a:r>
            <a:r>
              <a:rPr lang="en-GB" dirty="0"/>
              <a:t>What advice should the GP give to the patient about his driving? </a:t>
            </a:r>
            <a:endParaRPr lang="en-GB" dirty="0">
              <a:solidFill>
                <a:srgbClr val="C00000"/>
              </a:solidFill>
            </a:endParaRPr>
          </a:p>
          <a:p>
            <a:pPr lvl="1"/>
            <a:r>
              <a:rPr lang="en-GB" dirty="0">
                <a:solidFill>
                  <a:srgbClr val="C00000"/>
                </a:solidFill>
              </a:rPr>
              <a:t>Should </a:t>
            </a:r>
            <a:r>
              <a:rPr lang="en-GB" b="1" u="sng" dirty="0">
                <a:solidFill>
                  <a:srgbClr val="C00000"/>
                </a:solidFill>
              </a:rPr>
              <a:t>not</a:t>
            </a:r>
            <a:r>
              <a:rPr lang="en-GB" dirty="0">
                <a:solidFill>
                  <a:srgbClr val="C00000"/>
                </a:solidFill>
              </a:rPr>
              <a:t> drive with vertigo or after warning symptoms</a:t>
            </a:r>
          </a:p>
          <a:p>
            <a:pPr lvl="1"/>
            <a:r>
              <a:rPr lang="en-GB" dirty="0">
                <a:solidFill>
                  <a:srgbClr val="C00000"/>
                </a:solidFill>
              </a:rPr>
              <a:t>Should contact the DVLA for review of licence</a:t>
            </a:r>
          </a:p>
          <a:p>
            <a:pPr marL="457200" lvl="1" indent="0">
              <a:buNone/>
            </a:pPr>
            <a:endParaRPr lang="en-GB" dirty="0">
              <a:solidFill>
                <a:srgbClr val="C00000"/>
              </a:solidFill>
            </a:endParaRPr>
          </a:p>
        </p:txBody>
      </p:sp>
      <p:pic>
        <p:nvPicPr>
          <p:cNvPr id="4" name="Picture 3">
            <a:extLst>
              <a:ext uri="{FF2B5EF4-FFF2-40B4-BE49-F238E27FC236}">
                <a16:creationId xmlns:a16="http://schemas.microsoft.com/office/drawing/2014/main" id="{9B844541-350E-F244-80BE-7FA2E6DB71ED}"/>
              </a:ext>
            </a:extLst>
          </p:cNvPr>
          <p:cNvPicPr>
            <a:picLocks noChangeAspect="1"/>
          </p:cNvPicPr>
          <p:nvPr/>
        </p:nvPicPr>
        <p:blipFill>
          <a:blip r:embed="rId2"/>
          <a:stretch>
            <a:fillRect/>
          </a:stretch>
        </p:blipFill>
        <p:spPr>
          <a:xfrm>
            <a:off x="8381064" y="3359606"/>
            <a:ext cx="3029278" cy="2423422"/>
          </a:xfrm>
          <a:prstGeom prst="rect">
            <a:avLst/>
          </a:prstGeom>
        </p:spPr>
      </p:pic>
    </p:spTree>
    <p:extLst>
      <p:ext uri="{BB962C8B-B14F-4D97-AF65-F5344CB8AC3E}">
        <p14:creationId xmlns:p14="http://schemas.microsoft.com/office/powerpoint/2010/main" val="171092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7 Recurrent otitis </a:t>
            </a:r>
          </a:p>
        </p:txBody>
      </p:sp>
      <p:pic>
        <p:nvPicPr>
          <p:cNvPr id="4" name="Picture 3" descr="Graphical user interface, text, application, letter&#10;&#10;Description automatically generated">
            <a:extLst>
              <a:ext uri="{FF2B5EF4-FFF2-40B4-BE49-F238E27FC236}">
                <a16:creationId xmlns:a16="http://schemas.microsoft.com/office/drawing/2014/main" id="{63099559-6DB4-2B40-9728-7404AFF55531}"/>
              </a:ext>
            </a:extLst>
          </p:cNvPr>
          <p:cNvPicPr>
            <a:picLocks noChangeAspect="1"/>
          </p:cNvPicPr>
          <p:nvPr/>
        </p:nvPicPr>
        <p:blipFill rotWithShape="1">
          <a:blip r:embed="rId2"/>
          <a:srcRect b="44408"/>
          <a:stretch/>
        </p:blipFill>
        <p:spPr>
          <a:xfrm>
            <a:off x="1364392" y="1913110"/>
            <a:ext cx="9463216" cy="3808068"/>
          </a:xfrm>
          <a:prstGeom prst="rect">
            <a:avLst/>
          </a:prstGeom>
        </p:spPr>
      </p:pic>
      <p:sp>
        <p:nvSpPr>
          <p:cNvPr id="5" name="TextBox 4">
            <a:extLst>
              <a:ext uri="{FF2B5EF4-FFF2-40B4-BE49-F238E27FC236}">
                <a16:creationId xmlns:a16="http://schemas.microsoft.com/office/drawing/2014/main" id="{F61245D6-4399-E94B-8ACD-5184F23C84A8}"/>
              </a:ext>
            </a:extLst>
          </p:cNvPr>
          <p:cNvSpPr txBox="1"/>
          <p:nvPr/>
        </p:nvSpPr>
        <p:spPr>
          <a:xfrm>
            <a:off x="8838169" y="1027906"/>
            <a:ext cx="1989439" cy="923330"/>
          </a:xfrm>
          <a:prstGeom prst="rect">
            <a:avLst/>
          </a:prstGeom>
          <a:noFill/>
        </p:spPr>
        <p:txBody>
          <a:bodyPr wrap="square" rtlCol="0">
            <a:spAutoFit/>
          </a:bodyPr>
          <a:lstStyle/>
          <a:p>
            <a:r>
              <a:rPr lang="cy-GB" dirty="0"/>
              <a:t>Dr. Mitcheli</a:t>
            </a:r>
          </a:p>
          <a:p>
            <a:r>
              <a:rPr lang="cy-GB" dirty="0"/>
              <a:t>Ffwng</a:t>
            </a:r>
            <a:r>
              <a:rPr lang="en-US" dirty="0"/>
              <a:t> surgery </a:t>
            </a:r>
          </a:p>
          <a:p>
            <a:r>
              <a:rPr lang="en-US" dirty="0"/>
              <a:t>Swansea</a:t>
            </a:r>
          </a:p>
        </p:txBody>
      </p:sp>
    </p:spTree>
    <p:extLst>
      <p:ext uri="{BB962C8B-B14F-4D97-AF65-F5344CB8AC3E}">
        <p14:creationId xmlns:p14="http://schemas.microsoft.com/office/powerpoint/2010/main" val="113862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letter&#10;&#10;Description automatically generated">
            <a:extLst>
              <a:ext uri="{FF2B5EF4-FFF2-40B4-BE49-F238E27FC236}">
                <a16:creationId xmlns:a16="http://schemas.microsoft.com/office/drawing/2014/main" id="{412A22C8-417E-404F-B7E6-BDC1F764D6DB}"/>
              </a:ext>
            </a:extLst>
          </p:cNvPr>
          <p:cNvPicPr>
            <a:picLocks noChangeAspect="1"/>
          </p:cNvPicPr>
          <p:nvPr/>
        </p:nvPicPr>
        <p:blipFill rotWithShape="1">
          <a:blip r:embed="rId2"/>
          <a:srcRect t="57576"/>
          <a:stretch/>
        </p:blipFill>
        <p:spPr>
          <a:xfrm>
            <a:off x="1364392" y="642551"/>
            <a:ext cx="9463216" cy="2906057"/>
          </a:xfrm>
          <a:prstGeom prst="rect">
            <a:avLst/>
          </a:prstGeom>
        </p:spPr>
      </p:pic>
    </p:spTree>
    <p:extLst>
      <p:ext uri="{BB962C8B-B14F-4D97-AF65-F5344CB8AC3E}">
        <p14:creationId xmlns:p14="http://schemas.microsoft.com/office/powerpoint/2010/main" val="23810367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B2CDC-C876-B449-A24F-D4C4E8C108D3}"/>
              </a:ext>
            </a:extLst>
          </p:cNvPr>
          <p:cNvPicPr>
            <a:picLocks noChangeAspect="1"/>
          </p:cNvPicPr>
          <p:nvPr/>
        </p:nvPicPr>
        <p:blipFill rotWithShape="1">
          <a:blip r:embed="rId2"/>
          <a:srcRect b="12247"/>
          <a:stretch/>
        </p:blipFill>
        <p:spPr>
          <a:xfrm>
            <a:off x="3610926" y="193473"/>
            <a:ext cx="4970147" cy="6471053"/>
          </a:xfrm>
          <a:prstGeom prst="rect">
            <a:avLst/>
          </a:prstGeom>
        </p:spPr>
      </p:pic>
      <p:sp>
        <p:nvSpPr>
          <p:cNvPr id="5" name="Rectangle 4">
            <a:extLst>
              <a:ext uri="{FF2B5EF4-FFF2-40B4-BE49-F238E27FC236}">
                <a16:creationId xmlns:a16="http://schemas.microsoft.com/office/drawing/2014/main" id="{C7AAE7A4-954D-DE41-BDC5-7573CC78E805}"/>
              </a:ext>
            </a:extLst>
          </p:cNvPr>
          <p:cNvSpPr/>
          <p:nvPr/>
        </p:nvSpPr>
        <p:spPr>
          <a:xfrm>
            <a:off x="4604257" y="580768"/>
            <a:ext cx="3457832" cy="939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4699FF-B857-0740-9996-C6166E0542C8}"/>
              </a:ext>
            </a:extLst>
          </p:cNvPr>
          <p:cNvSpPr/>
          <p:nvPr/>
        </p:nvSpPr>
        <p:spPr>
          <a:xfrm>
            <a:off x="4604257" y="1906330"/>
            <a:ext cx="3457832"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FE2BC0-0C22-9D46-890E-A96D28CF0869}"/>
              </a:ext>
            </a:extLst>
          </p:cNvPr>
          <p:cNvSpPr/>
          <p:nvPr/>
        </p:nvSpPr>
        <p:spPr>
          <a:xfrm>
            <a:off x="4604257" y="3622646"/>
            <a:ext cx="3457832" cy="1591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B564F3E-1F43-0C4C-808E-3F60624C506F}"/>
              </a:ext>
            </a:extLst>
          </p:cNvPr>
          <p:cNvSpPr/>
          <p:nvPr/>
        </p:nvSpPr>
        <p:spPr>
          <a:xfrm>
            <a:off x="4604257" y="5605305"/>
            <a:ext cx="3457832" cy="924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049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7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fontScale="92500" lnSpcReduction="10000"/>
          </a:bodyPr>
          <a:lstStyle/>
          <a:p>
            <a:pPr marL="0" indent="0">
              <a:buNone/>
            </a:pPr>
            <a:r>
              <a:rPr lang="en-US" dirty="0">
                <a:solidFill>
                  <a:schemeClr val="accent1"/>
                </a:solidFill>
              </a:rPr>
              <a:t>Q1 </a:t>
            </a:r>
            <a:r>
              <a:rPr lang="en-GB" dirty="0"/>
              <a:t>Recurring otitis externa is sometimes called swimmer’s ear because it is common in water sports enthusiasts. What simple advice can you give to a patient with recurring problems regardless of the cause? </a:t>
            </a:r>
            <a:endParaRPr lang="en-GB" dirty="0">
              <a:solidFill>
                <a:srgbClr val="C00000"/>
              </a:solidFill>
            </a:endParaRPr>
          </a:p>
          <a:p>
            <a:pPr lvl="1"/>
            <a:r>
              <a:rPr lang="en-GB" dirty="0">
                <a:solidFill>
                  <a:srgbClr val="C00000"/>
                </a:solidFill>
              </a:rPr>
              <a:t>Keep ears dry </a:t>
            </a:r>
          </a:p>
          <a:p>
            <a:pPr lvl="1"/>
            <a:r>
              <a:rPr lang="en-GB" dirty="0">
                <a:solidFill>
                  <a:srgbClr val="C00000"/>
                </a:solidFill>
              </a:rPr>
              <a:t>Don’t instrument them</a:t>
            </a:r>
          </a:p>
          <a:p>
            <a:pPr lvl="1"/>
            <a:r>
              <a:rPr lang="en-GB" dirty="0">
                <a:solidFill>
                  <a:srgbClr val="C00000"/>
                </a:solidFill>
              </a:rPr>
              <a:t>Don’t rub them when they itch </a:t>
            </a:r>
          </a:p>
          <a:p>
            <a:pPr lvl="1"/>
            <a:r>
              <a:rPr lang="en-GB" dirty="0">
                <a:solidFill>
                  <a:srgbClr val="C00000"/>
                </a:solidFill>
              </a:rPr>
              <a:t>Use ear plugs </a:t>
            </a:r>
          </a:p>
          <a:p>
            <a:pPr lvl="1"/>
            <a:endParaRPr lang="en-GB" dirty="0">
              <a:solidFill>
                <a:srgbClr val="C00000"/>
              </a:solidFill>
            </a:endParaRPr>
          </a:p>
          <a:p>
            <a:pPr marL="0" indent="0">
              <a:buNone/>
            </a:pPr>
            <a:r>
              <a:rPr lang="en-US" dirty="0">
                <a:solidFill>
                  <a:schemeClr val="accent1"/>
                </a:solidFill>
              </a:rPr>
              <a:t>Q2 </a:t>
            </a:r>
            <a:r>
              <a:rPr lang="en-GB" dirty="0"/>
              <a:t>Topical antibiotics are commonly prescribed without bacterial swabs being taken. Why is this justifiable? </a:t>
            </a:r>
          </a:p>
          <a:p>
            <a:pPr lvl="1"/>
            <a:r>
              <a:rPr lang="en-GB" dirty="0">
                <a:solidFill>
                  <a:srgbClr val="C00000"/>
                </a:solidFill>
              </a:rPr>
              <a:t>Common pathogens</a:t>
            </a:r>
          </a:p>
          <a:p>
            <a:pPr lvl="1"/>
            <a:r>
              <a:rPr lang="en-GB" dirty="0">
                <a:solidFill>
                  <a:srgbClr val="C00000"/>
                </a:solidFill>
              </a:rPr>
              <a:t>Wide antimicrobial activity</a:t>
            </a:r>
          </a:p>
          <a:p>
            <a:pPr lvl="1"/>
            <a:r>
              <a:rPr lang="en-GB" dirty="0">
                <a:solidFill>
                  <a:srgbClr val="C00000"/>
                </a:solidFill>
              </a:rPr>
              <a:t>Waste of time/ logistic issues</a:t>
            </a:r>
          </a:p>
        </p:txBody>
      </p:sp>
    </p:spTree>
    <p:extLst>
      <p:ext uri="{BB962C8B-B14F-4D97-AF65-F5344CB8AC3E}">
        <p14:creationId xmlns:p14="http://schemas.microsoft.com/office/powerpoint/2010/main" val="231971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7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1000897" y="1690688"/>
            <a:ext cx="11071654" cy="4667250"/>
          </a:xfrm>
        </p:spPr>
        <p:txBody>
          <a:bodyPr>
            <a:normAutofit/>
          </a:bodyPr>
          <a:lstStyle/>
          <a:p>
            <a:pPr marL="0" indent="0">
              <a:buNone/>
            </a:pPr>
            <a:r>
              <a:rPr lang="en-US" dirty="0">
                <a:solidFill>
                  <a:schemeClr val="accent1"/>
                </a:solidFill>
              </a:rPr>
              <a:t>Q3 </a:t>
            </a:r>
            <a:r>
              <a:rPr lang="en-GB" dirty="0"/>
              <a:t>Which commonly used topical antibiotic often causes a type 4 hypersensitivity problem? </a:t>
            </a:r>
            <a:endParaRPr lang="en-GB" dirty="0">
              <a:solidFill>
                <a:srgbClr val="C00000"/>
              </a:solidFill>
            </a:endParaRPr>
          </a:p>
          <a:p>
            <a:pPr lvl="1"/>
            <a:r>
              <a:rPr lang="en-GB" dirty="0">
                <a:solidFill>
                  <a:srgbClr val="C00000"/>
                </a:solidFill>
              </a:rPr>
              <a:t>Neomycin</a:t>
            </a:r>
          </a:p>
          <a:p>
            <a:pPr marL="457200" lvl="1" indent="0">
              <a:buNone/>
            </a:pPr>
            <a:endParaRPr lang="en-GB" sz="100" dirty="0">
              <a:solidFill>
                <a:srgbClr val="C00000"/>
              </a:solidFill>
            </a:endParaRPr>
          </a:p>
          <a:p>
            <a:pPr marL="0" indent="0">
              <a:buNone/>
            </a:pPr>
            <a:r>
              <a:rPr lang="en-US" dirty="0">
                <a:solidFill>
                  <a:schemeClr val="accent1"/>
                </a:solidFill>
              </a:rPr>
              <a:t>Q4 </a:t>
            </a:r>
            <a:r>
              <a:rPr lang="en-GB" dirty="0"/>
              <a:t>In addition to topical hypersensitivity, antibiotic usage can encourage fungal otitis externa (otomycosis). What are the common infecting fungi? </a:t>
            </a:r>
          </a:p>
          <a:p>
            <a:pPr lvl="1"/>
            <a:r>
              <a:rPr lang="en-GB" dirty="0">
                <a:solidFill>
                  <a:srgbClr val="C00000"/>
                </a:solidFill>
              </a:rPr>
              <a:t>Candida albicans</a:t>
            </a:r>
          </a:p>
          <a:p>
            <a:pPr lvl="1"/>
            <a:r>
              <a:rPr lang="en-GB" dirty="0">
                <a:solidFill>
                  <a:srgbClr val="C00000"/>
                </a:solidFill>
              </a:rPr>
              <a:t>Aspergillus </a:t>
            </a:r>
            <a:r>
              <a:rPr lang="en-GB" dirty="0" err="1">
                <a:solidFill>
                  <a:srgbClr val="C00000"/>
                </a:solidFill>
              </a:rPr>
              <a:t>niger</a:t>
            </a:r>
            <a:endParaRPr lang="en-GB" dirty="0">
              <a:solidFill>
                <a:srgbClr val="C00000"/>
              </a:solidFill>
            </a:endParaRPr>
          </a:p>
          <a:p>
            <a:pPr lvl="1"/>
            <a:r>
              <a:rPr lang="en-GB" dirty="0">
                <a:solidFill>
                  <a:srgbClr val="C00000"/>
                </a:solidFill>
              </a:rPr>
              <a:t>Aspergillus flavus</a:t>
            </a:r>
          </a:p>
          <a:p>
            <a:pPr marL="457200" lvl="1" indent="0">
              <a:buNone/>
            </a:pPr>
            <a:endParaRPr lang="en-GB" sz="300" dirty="0">
              <a:solidFill>
                <a:srgbClr val="C00000"/>
              </a:solidFill>
            </a:endParaRPr>
          </a:p>
          <a:p>
            <a:pPr marL="0" indent="0">
              <a:buNone/>
            </a:pPr>
            <a:r>
              <a:rPr lang="en-US" dirty="0">
                <a:solidFill>
                  <a:schemeClr val="accent1"/>
                </a:solidFill>
              </a:rPr>
              <a:t>Q5 </a:t>
            </a:r>
            <a:r>
              <a:rPr lang="en-GB" dirty="0"/>
              <a:t>How is otomycosis treated? </a:t>
            </a:r>
          </a:p>
          <a:p>
            <a:pPr lvl="1"/>
            <a:r>
              <a:rPr lang="en-GB" dirty="0">
                <a:solidFill>
                  <a:srgbClr val="C00000"/>
                </a:solidFill>
              </a:rPr>
              <a:t>Topical antifungals – 4 weeks &amp; Aural toilet</a:t>
            </a:r>
          </a:p>
          <a:p>
            <a:pPr marL="0" indent="0">
              <a:buNone/>
            </a:pPr>
            <a:endParaRPr lang="en-GB" dirty="0">
              <a:solidFill>
                <a:srgbClr val="C00000"/>
              </a:solidFill>
            </a:endParaRPr>
          </a:p>
        </p:txBody>
      </p:sp>
    </p:spTree>
    <p:extLst>
      <p:ext uri="{BB962C8B-B14F-4D97-AF65-F5344CB8AC3E}">
        <p14:creationId xmlns:p14="http://schemas.microsoft.com/office/powerpoint/2010/main" val="144006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8 Telephone advice</a:t>
            </a:r>
          </a:p>
        </p:txBody>
      </p:sp>
      <p:pic>
        <p:nvPicPr>
          <p:cNvPr id="6" name="Picture 5" descr="Text, letter&#10;&#10;Description automatically generated">
            <a:extLst>
              <a:ext uri="{FF2B5EF4-FFF2-40B4-BE49-F238E27FC236}">
                <a16:creationId xmlns:a16="http://schemas.microsoft.com/office/drawing/2014/main" id="{8EB05B2B-FDF6-7145-8AA2-421BDFCB2573}"/>
              </a:ext>
            </a:extLst>
          </p:cNvPr>
          <p:cNvPicPr>
            <a:picLocks noChangeAspect="1"/>
          </p:cNvPicPr>
          <p:nvPr/>
        </p:nvPicPr>
        <p:blipFill>
          <a:blip r:embed="rId2"/>
          <a:stretch>
            <a:fillRect/>
          </a:stretch>
        </p:blipFill>
        <p:spPr>
          <a:xfrm>
            <a:off x="2203622" y="1474924"/>
            <a:ext cx="7784756" cy="5383076"/>
          </a:xfrm>
          <a:prstGeom prst="rect">
            <a:avLst/>
          </a:prstGeom>
        </p:spPr>
      </p:pic>
    </p:spTree>
    <p:extLst>
      <p:ext uri="{BB962C8B-B14F-4D97-AF65-F5344CB8AC3E}">
        <p14:creationId xmlns:p14="http://schemas.microsoft.com/office/powerpoint/2010/main" val="300225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8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a:bodyPr>
          <a:lstStyle/>
          <a:p>
            <a:pPr marL="0" indent="0">
              <a:buNone/>
            </a:pPr>
            <a:r>
              <a:rPr lang="en-US" dirty="0">
                <a:solidFill>
                  <a:schemeClr val="accent1"/>
                </a:solidFill>
              </a:rPr>
              <a:t>Q1 </a:t>
            </a:r>
            <a:r>
              <a:rPr lang="en-GB" dirty="0"/>
              <a:t>The patient has sudden onset, severe vertigo without hearing changes. When examined, his eardrums were normal and his nystagmus was left-beating. Which is more likely a stroke or acute inner ear disease such as vestibular neuritis? </a:t>
            </a:r>
            <a:endParaRPr lang="en-GB" dirty="0">
              <a:solidFill>
                <a:srgbClr val="C00000"/>
              </a:solidFill>
            </a:endParaRPr>
          </a:p>
          <a:p>
            <a:pPr lvl="1"/>
            <a:r>
              <a:rPr lang="en-GB" dirty="0">
                <a:solidFill>
                  <a:srgbClr val="C00000"/>
                </a:solidFill>
              </a:rPr>
              <a:t>Vestibular neuritis </a:t>
            </a:r>
          </a:p>
          <a:p>
            <a:pPr lvl="1"/>
            <a:endParaRPr lang="en-GB" sz="300" dirty="0">
              <a:solidFill>
                <a:srgbClr val="C00000"/>
              </a:solidFill>
            </a:endParaRPr>
          </a:p>
          <a:p>
            <a:pPr marL="0" indent="0">
              <a:buNone/>
            </a:pPr>
            <a:r>
              <a:rPr lang="en-US" dirty="0">
                <a:solidFill>
                  <a:schemeClr val="accent1"/>
                </a:solidFill>
              </a:rPr>
              <a:t>Q2 </a:t>
            </a:r>
            <a:r>
              <a:rPr lang="en-GB" dirty="0"/>
              <a:t>What do the terms; timings, triggers and associations mean in relation to vestibular history taking?</a:t>
            </a:r>
            <a:r>
              <a:rPr lang="en-GB" dirty="0">
                <a:effectLst/>
              </a:rPr>
              <a:t> </a:t>
            </a:r>
          </a:p>
          <a:p>
            <a:pPr marL="0" indent="0">
              <a:buNone/>
            </a:pPr>
            <a:endParaRPr lang="en-GB" sz="300" dirty="0">
              <a:effectLst/>
            </a:endParaRPr>
          </a:p>
          <a:p>
            <a:pPr marL="0" indent="0">
              <a:buNone/>
            </a:pPr>
            <a:r>
              <a:rPr lang="en-US" dirty="0">
                <a:solidFill>
                  <a:schemeClr val="accent1"/>
                </a:solidFill>
              </a:rPr>
              <a:t>Q3 </a:t>
            </a:r>
            <a:r>
              <a:rPr lang="en-GB" dirty="0"/>
              <a:t>What is the ‘timing’ in this case? What about a trigger? </a:t>
            </a:r>
            <a:endParaRPr lang="en-GB" dirty="0">
              <a:effectLst/>
            </a:endParaRPr>
          </a:p>
          <a:p>
            <a:pPr lvl="1"/>
            <a:r>
              <a:rPr lang="en-GB" dirty="0">
                <a:solidFill>
                  <a:srgbClr val="C00000"/>
                </a:solidFill>
              </a:rPr>
              <a:t>Hours, No trigger</a:t>
            </a:r>
          </a:p>
        </p:txBody>
      </p:sp>
    </p:spTree>
    <p:extLst>
      <p:ext uri="{BB962C8B-B14F-4D97-AF65-F5344CB8AC3E}">
        <p14:creationId xmlns:p14="http://schemas.microsoft.com/office/powerpoint/2010/main" val="403048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8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a:bodyPr>
          <a:lstStyle/>
          <a:p>
            <a:pPr marL="0" indent="0">
              <a:buNone/>
            </a:pPr>
            <a:r>
              <a:rPr lang="en-US" dirty="0">
                <a:solidFill>
                  <a:schemeClr val="accent1"/>
                </a:solidFill>
              </a:rPr>
              <a:t>Q4 </a:t>
            </a:r>
            <a:r>
              <a:rPr lang="en-GB" dirty="0"/>
              <a:t>What will the nystagmus show if this is a left-sided inner ear condition? </a:t>
            </a:r>
            <a:endParaRPr lang="en-GB" dirty="0">
              <a:solidFill>
                <a:srgbClr val="C00000"/>
              </a:solidFill>
            </a:endParaRPr>
          </a:p>
          <a:p>
            <a:pPr lvl="1"/>
            <a:r>
              <a:rPr lang="en-GB" dirty="0">
                <a:solidFill>
                  <a:srgbClr val="C00000"/>
                </a:solidFill>
              </a:rPr>
              <a:t>Right beating nystagmus in all directions of gaze</a:t>
            </a:r>
          </a:p>
          <a:p>
            <a:pPr lvl="1"/>
            <a:endParaRPr lang="en-GB" sz="300" dirty="0">
              <a:solidFill>
                <a:srgbClr val="C00000"/>
              </a:solidFill>
            </a:endParaRPr>
          </a:p>
          <a:p>
            <a:pPr marL="0" indent="0">
              <a:buNone/>
            </a:pPr>
            <a:r>
              <a:rPr lang="en-US" dirty="0">
                <a:solidFill>
                  <a:schemeClr val="accent1"/>
                </a:solidFill>
              </a:rPr>
              <a:t>Q5 </a:t>
            </a:r>
            <a:r>
              <a:rPr lang="en-GB" dirty="0"/>
              <a:t>What is the </a:t>
            </a:r>
            <a:r>
              <a:rPr lang="en-GB" dirty="0" err="1"/>
              <a:t>vestibulo</a:t>
            </a:r>
            <a:r>
              <a:rPr lang="en-GB" dirty="0"/>
              <a:t>-ocular reflex and how is it tested?</a:t>
            </a:r>
          </a:p>
          <a:p>
            <a:pPr lvl="1"/>
            <a:r>
              <a:rPr lang="en-GB" dirty="0">
                <a:solidFill>
                  <a:srgbClr val="C00000"/>
                </a:solidFill>
              </a:rPr>
              <a:t>The head impulse test (more on this in year 3)</a:t>
            </a:r>
            <a:endParaRPr lang="en-GB" dirty="0">
              <a:effectLst/>
            </a:endParaRPr>
          </a:p>
          <a:p>
            <a:pPr marL="0" indent="0">
              <a:buNone/>
            </a:pPr>
            <a:endParaRPr lang="en-GB" sz="300" dirty="0">
              <a:effectLst/>
            </a:endParaRPr>
          </a:p>
          <a:p>
            <a:pPr marL="0" indent="0">
              <a:buNone/>
            </a:pPr>
            <a:r>
              <a:rPr lang="en-US" dirty="0">
                <a:solidFill>
                  <a:schemeClr val="accent1"/>
                </a:solidFill>
              </a:rPr>
              <a:t>Q6 </a:t>
            </a:r>
            <a:r>
              <a:rPr lang="en-GB" dirty="0"/>
              <a:t>Further question: what is the likelihood of a CT showing a CVA within the first few hours of onset of symptoms?  </a:t>
            </a:r>
            <a:endParaRPr lang="en-GB" dirty="0">
              <a:effectLst/>
            </a:endParaRPr>
          </a:p>
          <a:p>
            <a:pPr lvl="1"/>
            <a:r>
              <a:rPr lang="en-GB" dirty="0">
                <a:solidFill>
                  <a:srgbClr val="C00000"/>
                </a:solidFill>
              </a:rPr>
              <a:t>Low</a:t>
            </a:r>
          </a:p>
        </p:txBody>
      </p:sp>
    </p:spTree>
    <p:extLst>
      <p:ext uri="{BB962C8B-B14F-4D97-AF65-F5344CB8AC3E}">
        <p14:creationId xmlns:p14="http://schemas.microsoft.com/office/powerpoint/2010/main" val="273160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9 Child with hearing loss</a:t>
            </a:r>
          </a:p>
        </p:txBody>
      </p:sp>
      <p:pic>
        <p:nvPicPr>
          <p:cNvPr id="4" name="Picture 3" descr="Graphical user interface, text, application, letter&#10;&#10;Description automatically generated">
            <a:extLst>
              <a:ext uri="{FF2B5EF4-FFF2-40B4-BE49-F238E27FC236}">
                <a16:creationId xmlns:a16="http://schemas.microsoft.com/office/drawing/2014/main" id="{6A110D02-5689-6340-B2DA-DF4D612EF066}"/>
              </a:ext>
            </a:extLst>
          </p:cNvPr>
          <p:cNvPicPr>
            <a:picLocks noChangeAspect="1"/>
          </p:cNvPicPr>
          <p:nvPr/>
        </p:nvPicPr>
        <p:blipFill>
          <a:blip r:embed="rId2"/>
          <a:stretch>
            <a:fillRect/>
          </a:stretch>
        </p:blipFill>
        <p:spPr>
          <a:xfrm>
            <a:off x="1071398" y="2433947"/>
            <a:ext cx="8970060" cy="3806215"/>
          </a:xfrm>
          <a:prstGeom prst="rect">
            <a:avLst/>
          </a:prstGeom>
        </p:spPr>
      </p:pic>
      <p:pic>
        <p:nvPicPr>
          <p:cNvPr id="7" name="Picture 6">
            <a:extLst>
              <a:ext uri="{FF2B5EF4-FFF2-40B4-BE49-F238E27FC236}">
                <a16:creationId xmlns:a16="http://schemas.microsoft.com/office/drawing/2014/main" id="{45580BC1-5DDA-FD47-A8A3-D4E4D0DB32EA}"/>
              </a:ext>
            </a:extLst>
          </p:cNvPr>
          <p:cNvPicPr>
            <a:picLocks noChangeAspect="1"/>
          </p:cNvPicPr>
          <p:nvPr/>
        </p:nvPicPr>
        <p:blipFill>
          <a:blip r:embed="rId3"/>
          <a:stretch>
            <a:fillRect/>
          </a:stretch>
        </p:blipFill>
        <p:spPr>
          <a:xfrm>
            <a:off x="9045145" y="753762"/>
            <a:ext cx="2573412" cy="2068822"/>
          </a:xfrm>
          <a:prstGeom prst="rect">
            <a:avLst/>
          </a:prstGeom>
        </p:spPr>
      </p:pic>
    </p:spTree>
    <p:extLst>
      <p:ext uri="{BB962C8B-B14F-4D97-AF65-F5344CB8AC3E}">
        <p14:creationId xmlns:p14="http://schemas.microsoft.com/office/powerpoint/2010/main" val="285613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44C7F57C-4B95-7D4A-A99E-80D9216A09E1}"/>
              </a:ext>
            </a:extLst>
          </p:cNvPr>
          <p:cNvPicPr>
            <a:picLocks noChangeAspect="1"/>
          </p:cNvPicPr>
          <p:nvPr/>
        </p:nvPicPr>
        <p:blipFill rotWithShape="1">
          <a:blip r:embed="rId2"/>
          <a:srcRect b="3572"/>
          <a:stretch/>
        </p:blipFill>
        <p:spPr>
          <a:xfrm>
            <a:off x="2020329" y="3429000"/>
            <a:ext cx="7162800" cy="3429000"/>
          </a:xfrm>
          <a:prstGeom prst="rect">
            <a:avLst/>
          </a:prstGeom>
        </p:spPr>
      </p:pic>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9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11071654" cy="4667250"/>
          </a:xfrm>
        </p:spPr>
        <p:txBody>
          <a:bodyPr>
            <a:normAutofit/>
          </a:bodyPr>
          <a:lstStyle/>
          <a:p>
            <a:pPr marL="0" indent="0">
              <a:buNone/>
            </a:pPr>
            <a:r>
              <a:rPr lang="en-US" dirty="0">
                <a:solidFill>
                  <a:schemeClr val="accent1"/>
                </a:solidFill>
              </a:rPr>
              <a:t>Q1 </a:t>
            </a:r>
            <a:r>
              <a:rPr lang="en-GB" dirty="0"/>
              <a:t>What is the most common cause of acquired deafness at age of 6?</a:t>
            </a:r>
            <a:endParaRPr lang="en-GB" dirty="0">
              <a:solidFill>
                <a:srgbClr val="C00000"/>
              </a:solidFill>
            </a:endParaRPr>
          </a:p>
          <a:p>
            <a:pPr lvl="1"/>
            <a:r>
              <a:rPr lang="en-GB" dirty="0">
                <a:solidFill>
                  <a:srgbClr val="C00000"/>
                </a:solidFill>
              </a:rPr>
              <a:t>Glue ear (Otitis media with effusion)</a:t>
            </a:r>
          </a:p>
          <a:p>
            <a:pPr lvl="1"/>
            <a:endParaRPr lang="en-GB" sz="300" dirty="0">
              <a:solidFill>
                <a:srgbClr val="C00000"/>
              </a:solidFill>
            </a:endParaRPr>
          </a:p>
          <a:p>
            <a:pPr marL="0" indent="0">
              <a:buNone/>
            </a:pPr>
            <a:r>
              <a:rPr lang="en-US" dirty="0">
                <a:solidFill>
                  <a:schemeClr val="accent1"/>
                </a:solidFill>
              </a:rPr>
              <a:t>Q2 </a:t>
            </a:r>
            <a:r>
              <a:rPr lang="en-GB" dirty="0"/>
              <a:t>Is this a conductive or sensory deafness? </a:t>
            </a:r>
          </a:p>
          <a:p>
            <a:pPr lvl="1"/>
            <a:r>
              <a:rPr lang="en-GB" dirty="0">
                <a:solidFill>
                  <a:srgbClr val="C00000"/>
                </a:solidFill>
              </a:rPr>
              <a:t>Conductive hearing loss</a:t>
            </a:r>
            <a:endParaRPr lang="en-GB" dirty="0">
              <a:effectLst/>
            </a:endParaRPr>
          </a:p>
        </p:txBody>
      </p:sp>
    </p:spTree>
    <p:extLst>
      <p:ext uri="{BB962C8B-B14F-4D97-AF65-F5344CB8AC3E}">
        <p14:creationId xmlns:p14="http://schemas.microsoft.com/office/powerpoint/2010/main" val="22130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9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8921579" cy="4667250"/>
          </a:xfrm>
        </p:spPr>
        <p:txBody>
          <a:bodyPr>
            <a:normAutofit/>
          </a:bodyPr>
          <a:lstStyle/>
          <a:p>
            <a:pPr marL="0" indent="0">
              <a:buNone/>
            </a:pPr>
            <a:r>
              <a:rPr lang="en-US" dirty="0">
                <a:solidFill>
                  <a:schemeClr val="accent1"/>
                </a:solidFill>
              </a:rPr>
              <a:t>Q3 </a:t>
            </a:r>
            <a:r>
              <a:rPr lang="en-GB" dirty="0"/>
              <a:t>Should the GP always treat these infections? </a:t>
            </a:r>
            <a:endParaRPr lang="en-GB" dirty="0">
              <a:solidFill>
                <a:srgbClr val="C00000"/>
              </a:solidFill>
            </a:endParaRPr>
          </a:p>
          <a:p>
            <a:pPr lvl="1"/>
            <a:r>
              <a:rPr lang="en-GB" dirty="0">
                <a:solidFill>
                  <a:srgbClr val="C00000"/>
                </a:solidFill>
              </a:rPr>
              <a:t>No most likely viral watch &amp; wait is appropriate.</a:t>
            </a:r>
          </a:p>
          <a:p>
            <a:pPr marL="457200" lvl="1" indent="0">
              <a:buNone/>
            </a:pPr>
            <a:endParaRPr lang="en-GB" sz="300" dirty="0">
              <a:solidFill>
                <a:srgbClr val="C00000"/>
              </a:solidFill>
            </a:endParaRPr>
          </a:p>
        </p:txBody>
      </p:sp>
      <p:pic>
        <p:nvPicPr>
          <p:cNvPr id="8" name="Picture 7">
            <a:extLst>
              <a:ext uri="{FF2B5EF4-FFF2-40B4-BE49-F238E27FC236}">
                <a16:creationId xmlns:a16="http://schemas.microsoft.com/office/drawing/2014/main" id="{55F02CD6-CA8A-0A40-AA2D-4BE6197D2C36}"/>
              </a:ext>
            </a:extLst>
          </p:cNvPr>
          <p:cNvPicPr>
            <a:picLocks noChangeAspect="1"/>
          </p:cNvPicPr>
          <p:nvPr/>
        </p:nvPicPr>
        <p:blipFill>
          <a:blip r:embed="rId2"/>
          <a:stretch>
            <a:fillRect/>
          </a:stretch>
        </p:blipFill>
        <p:spPr>
          <a:xfrm>
            <a:off x="6743870" y="2693944"/>
            <a:ext cx="5250421" cy="4051086"/>
          </a:xfrm>
          <a:prstGeom prst="rect">
            <a:avLst/>
          </a:prstGeom>
        </p:spPr>
      </p:pic>
      <p:pic>
        <p:nvPicPr>
          <p:cNvPr id="9" name="Picture 8">
            <a:extLst>
              <a:ext uri="{FF2B5EF4-FFF2-40B4-BE49-F238E27FC236}">
                <a16:creationId xmlns:a16="http://schemas.microsoft.com/office/drawing/2014/main" id="{5C1C10BD-4A3E-4F45-B6D1-3DAEB48D2460}"/>
              </a:ext>
            </a:extLst>
          </p:cNvPr>
          <p:cNvPicPr>
            <a:picLocks noChangeAspect="1"/>
          </p:cNvPicPr>
          <p:nvPr/>
        </p:nvPicPr>
        <p:blipFill>
          <a:blip r:embed="rId3"/>
          <a:stretch>
            <a:fillRect/>
          </a:stretch>
        </p:blipFill>
        <p:spPr>
          <a:xfrm>
            <a:off x="6743870" y="2673642"/>
            <a:ext cx="5250421" cy="4077738"/>
          </a:xfrm>
          <a:prstGeom prst="rect">
            <a:avLst/>
          </a:prstGeom>
        </p:spPr>
      </p:pic>
      <p:sp>
        <p:nvSpPr>
          <p:cNvPr id="10" name="Content Placeholder 2">
            <a:extLst>
              <a:ext uri="{FF2B5EF4-FFF2-40B4-BE49-F238E27FC236}">
                <a16:creationId xmlns:a16="http://schemas.microsoft.com/office/drawing/2014/main" id="{164F319B-9049-8B43-8373-555A86A90149}"/>
              </a:ext>
            </a:extLst>
          </p:cNvPr>
          <p:cNvSpPr txBox="1">
            <a:spLocks/>
          </p:cNvSpPr>
          <p:nvPr/>
        </p:nvSpPr>
        <p:spPr>
          <a:xfrm>
            <a:off x="951470" y="2869736"/>
            <a:ext cx="5509913"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300" dirty="0">
              <a:solidFill>
                <a:srgbClr val="C00000"/>
              </a:solidFill>
            </a:endParaRPr>
          </a:p>
          <a:p>
            <a:pPr marL="0" indent="0">
              <a:buFont typeface="Arial" panose="020B0604020202020204" pitchFamily="34" charset="0"/>
              <a:buNone/>
            </a:pPr>
            <a:r>
              <a:rPr lang="en-US" dirty="0">
                <a:solidFill>
                  <a:schemeClr val="accent1"/>
                </a:solidFill>
              </a:rPr>
              <a:t>Q4 </a:t>
            </a:r>
            <a:r>
              <a:rPr lang="en-GB" dirty="0"/>
              <a:t>He gets episodes of ear infection during the winter and these are associated with aural discharge that is plentiful and yellow but is not offensive in smell. What is the likely cause of these infections? </a:t>
            </a:r>
          </a:p>
          <a:p>
            <a:pPr lvl="1"/>
            <a:r>
              <a:rPr lang="en-GB" dirty="0">
                <a:solidFill>
                  <a:srgbClr val="C00000"/>
                </a:solidFill>
              </a:rPr>
              <a:t>Acute otitis media (AOME) with a perforation </a:t>
            </a:r>
            <a:endParaRPr lang="en-GB" dirty="0"/>
          </a:p>
        </p:txBody>
      </p:sp>
    </p:spTree>
    <p:extLst>
      <p:ext uri="{BB962C8B-B14F-4D97-AF65-F5344CB8AC3E}">
        <p14:creationId xmlns:p14="http://schemas.microsoft.com/office/powerpoint/2010/main" val="303731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9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0" y="1825625"/>
            <a:ext cx="8921579" cy="4667250"/>
          </a:xfrm>
        </p:spPr>
        <p:txBody>
          <a:bodyPr>
            <a:normAutofit/>
          </a:bodyPr>
          <a:lstStyle/>
          <a:p>
            <a:pPr marL="0" indent="0">
              <a:buNone/>
            </a:pPr>
            <a:r>
              <a:rPr lang="en-US" dirty="0">
                <a:solidFill>
                  <a:schemeClr val="accent1"/>
                </a:solidFill>
              </a:rPr>
              <a:t>Q5 </a:t>
            </a:r>
            <a:r>
              <a:rPr lang="en-GB" dirty="0"/>
              <a:t>What is the impact on a child of having hearing loss? </a:t>
            </a:r>
            <a:endParaRPr lang="en-GB" dirty="0">
              <a:solidFill>
                <a:srgbClr val="C00000"/>
              </a:solidFill>
            </a:endParaRPr>
          </a:p>
          <a:p>
            <a:pPr lvl="1"/>
            <a:r>
              <a:rPr lang="en-GB" dirty="0">
                <a:solidFill>
                  <a:srgbClr val="C00000"/>
                </a:solidFill>
              </a:rPr>
              <a:t>Emotional</a:t>
            </a:r>
          </a:p>
          <a:p>
            <a:pPr lvl="1"/>
            <a:r>
              <a:rPr lang="en-GB" dirty="0">
                <a:solidFill>
                  <a:srgbClr val="C00000"/>
                </a:solidFill>
              </a:rPr>
              <a:t>Educational </a:t>
            </a:r>
          </a:p>
          <a:p>
            <a:pPr lvl="1"/>
            <a:r>
              <a:rPr lang="en-GB" dirty="0">
                <a:solidFill>
                  <a:srgbClr val="C00000"/>
                </a:solidFill>
              </a:rPr>
              <a:t>Speech </a:t>
            </a:r>
          </a:p>
          <a:p>
            <a:pPr lvl="1"/>
            <a:r>
              <a:rPr lang="en-GB" dirty="0">
                <a:solidFill>
                  <a:srgbClr val="C00000"/>
                </a:solidFill>
              </a:rPr>
              <a:t>Social delay</a:t>
            </a:r>
          </a:p>
          <a:p>
            <a:pPr marL="457200" lvl="1" indent="0">
              <a:buNone/>
            </a:pPr>
            <a:endParaRPr lang="en-GB" sz="300" dirty="0">
              <a:solidFill>
                <a:srgbClr val="C00000"/>
              </a:solidFill>
            </a:endParaRPr>
          </a:p>
          <a:p>
            <a:pPr marL="0" indent="0">
              <a:buNone/>
            </a:pPr>
            <a:r>
              <a:rPr lang="en-US" dirty="0">
                <a:solidFill>
                  <a:schemeClr val="accent1"/>
                </a:solidFill>
              </a:rPr>
              <a:t>Q6 </a:t>
            </a:r>
            <a:r>
              <a:rPr lang="en-GB" dirty="0"/>
              <a:t>What treatments exist for deafness in children? </a:t>
            </a:r>
          </a:p>
          <a:p>
            <a:pPr lvl="1"/>
            <a:r>
              <a:rPr lang="en-GB" dirty="0">
                <a:solidFill>
                  <a:srgbClr val="C00000"/>
                </a:solidFill>
              </a:rPr>
              <a:t>Watch and wait, hearing aids, grommets</a:t>
            </a:r>
          </a:p>
          <a:p>
            <a:pPr marL="0" indent="0">
              <a:buNone/>
            </a:pPr>
            <a:endParaRPr lang="en-GB" dirty="0"/>
          </a:p>
          <a:p>
            <a:pPr marL="457200" lvl="1" indent="0">
              <a:buNone/>
            </a:pPr>
            <a:endParaRPr lang="en-GB" sz="300" dirty="0">
              <a:solidFill>
                <a:srgbClr val="C00000"/>
              </a:solidFill>
            </a:endParaRPr>
          </a:p>
        </p:txBody>
      </p:sp>
      <p:pic>
        <p:nvPicPr>
          <p:cNvPr id="4" name="Picture 3">
            <a:extLst>
              <a:ext uri="{FF2B5EF4-FFF2-40B4-BE49-F238E27FC236}">
                <a16:creationId xmlns:a16="http://schemas.microsoft.com/office/drawing/2014/main" id="{C7F5C521-A5DF-7D45-8F90-7981A6E94A6D}"/>
              </a:ext>
            </a:extLst>
          </p:cNvPr>
          <p:cNvPicPr>
            <a:picLocks noChangeAspect="1"/>
          </p:cNvPicPr>
          <p:nvPr/>
        </p:nvPicPr>
        <p:blipFill>
          <a:blip r:embed="rId2"/>
          <a:stretch>
            <a:fillRect/>
          </a:stretch>
        </p:blipFill>
        <p:spPr>
          <a:xfrm>
            <a:off x="7326354" y="4622028"/>
            <a:ext cx="4282175" cy="2130940"/>
          </a:xfrm>
          <a:prstGeom prst="rect">
            <a:avLst/>
          </a:prstGeom>
        </p:spPr>
      </p:pic>
    </p:spTree>
    <p:extLst>
      <p:ext uri="{BB962C8B-B14F-4D97-AF65-F5344CB8AC3E}">
        <p14:creationId xmlns:p14="http://schemas.microsoft.com/office/powerpoint/2010/main" val="32407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10 Elderly patient with hearing loss</a:t>
            </a:r>
          </a:p>
        </p:txBody>
      </p:sp>
      <p:pic>
        <p:nvPicPr>
          <p:cNvPr id="5" name="Picture 4" descr="Graphical user interface, text, application, letter&#10;&#10;Description automatically generated">
            <a:extLst>
              <a:ext uri="{FF2B5EF4-FFF2-40B4-BE49-F238E27FC236}">
                <a16:creationId xmlns:a16="http://schemas.microsoft.com/office/drawing/2014/main" id="{B4CB9351-9D85-6D40-9001-C9B9FA67199C}"/>
              </a:ext>
            </a:extLst>
          </p:cNvPr>
          <p:cNvPicPr>
            <a:picLocks noChangeAspect="1"/>
          </p:cNvPicPr>
          <p:nvPr/>
        </p:nvPicPr>
        <p:blipFill>
          <a:blip r:embed="rId2"/>
          <a:stretch>
            <a:fillRect/>
          </a:stretch>
        </p:blipFill>
        <p:spPr>
          <a:xfrm>
            <a:off x="499985" y="1690688"/>
            <a:ext cx="8841724" cy="4512963"/>
          </a:xfrm>
          <a:prstGeom prst="rect">
            <a:avLst/>
          </a:prstGeom>
        </p:spPr>
      </p:pic>
      <p:pic>
        <p:nvPicPr>
          <p:cNvPr id="8" name="Picture 7" descr="A picture containing indoor, photo, sitting, table&#10;&#10;Description automatically generated">
            <a:extLst>
              <a:ext uri="{FF2B5EF4-FFF2-40B4-BE49-F238E27FC236}">
                <a16:creationId xmlns:a16="http://schemas.microsoft.com/office/drawing/2014/main" id="{18B7D6A9-3C81-BB46-B2BC-6F2987496B46}"/>
              </a:ext>
            </a:extLst>
          </p:cNvPr>
          <p:cNvPicPr>
            <a:picLocks noChangeAspect="1"/>
          </p:cNvPicPr>
          <p:nvPr/>
        </p:nvPicPr>
        <p:blipFill rotWithShape="1">
          <a:blip r:embed="rId3"/>
          <a:srcRect l="12685" r="12315"/>
          <a:stretch/>
        </p:blipFill>
        <p:spPr>
          <a:xfrm>
            <a:off x="9158847" y="1518659"/>
            <a:ext cx="2934301" cy="2200725"/>
          </a:xfrm>
          <a:prstGeom prst="rect">
            <a:avLst/>
          </a:prstGeom>
        </p:spPr>
      </p:pic>
    </p:spTree>
    <p:extLst>
      <p:ext uri="{BB962C8B-B14F-4D97-AF65-F5344CB8AC3E}">
        <p14:creationId xmlns:p14="http://schemas.microsoft.com/office/powerpoint/2010/main" val="21054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515599" cy="1325563"/>
          </a:xfrm>
        </p:spPr>
        <p:txBody>
          <a:bodyPr>
            <a:normAutofit/>
          </a:bodyPr>
          <a:lstStyle/>
          <a:p>
            <a:pPr marL="0" indent="0">
              <a:buNone/>
            </a:pPr>
            <a:r>
              <a:rPr lang="en-US" dirty="0">
                <a:solidFill>
                  <a:schemeClr val="accent1"/>
                </a:solidFill>
              </a:rPr>
              <a:t>Q3 </a:t>
            </a:r>
            <a:r>
              <a:rPr lang="en-GB" dirty="0"/>
              <a:t>. Setting aside the current episode, the child has a number of risk factors for deafness. What are these? </a:t>
            </a:r>
          </a:p>
        </p:txBody>
      </p:sp>
      <p:sp>
        <p:nvSpPr>
          <p:cNvPr id="5" name="Content Placeholder 2">
            <a:extLst>
              <a:ext uri="{FF2B5EF4-FFF2-40B4-BE49-F238E27FC236}">
                <a16:creationId xmlns:a16="http://schemas.microsoft.com/office/drawing/2014/main" id="{79A7775E-5ED7-3D4A-A48C-9A1527092201}"/>
              </a:ext>
            </a:extLst>
          </p:cNvPr>
          <p:cNvSpPr txBox="1">
            <a:spLocks/>
          </p:cNvSpPr>
          <p:nvPr/>
        </p:nvSpPr>
        <p:spPr>
          <a:xfrm>
            <a:off x="838199" y="2943397"/>
            <a:ext cx="7996882" cy="2567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buFont typeface="+mj-lt"/>
              <a:buAutoNum type="arabicPeriod"/>
            </a:pPr>
            <a:r>
              <a:rPr lang="en-US" dirty="0" err="1">
                <a:solidFill>
                  <a:srgbClr val="C00000"/>
                </a:solidFill>
              </a:rPr>
              <a:t>FHx</a:t>
            </a:r>
            <a:r>
              <a:rPr lang="en-US" dirty="0">
                <a:solidFill>
                  <a:srgbClr val="C00000"/>
                </a:solidFill>
              </a:rPr>
              <a:t> (Family history)</a:t>
            </a:r>
          </a:p>
          <a:p>
            <a:pPr marL="971550" lvl="1" indent="-514350">
              <a:buFont typeface="+mj-lt"/>
              <a:buAutoNum type="arabicPeriod"/>
            </a:pPr>
            <a:r>
              <a:rPr lang="en-US" dirty="0">
                <a:solidFill>
                  <a:srgbClr val="C00000"/>
                </a:solidFill>
              </a:rPr>
              <a:t>Toxoplasmosis </a:t>
            </a:r>
          </a:p>
          <a:p>
            <a:pPr marL="971550" lvl="1" indent="-514350">
              <a:buFont typeface="+mj-lt"/>
              <a:buAutoNum type="arabicPeriod"/>
            </a:pPr>
            <a:r>
              <a:rPr lang="en-US" dirty="0">
                <a:solidFill>
                  <a:srgbClr val="C00000"/>
                </a:solidFill>
              </a:rPr>
              <a:t>Glue ear Aka otitis media with effusion</a:t>
            </a:r>
          </a:p>
          <a:p>
            <a:pPr marL="971550" lvl="1" indent="-514350">
              <a:buFont typeface="+mj-lt"/>
              <a:buAutoNum type="arabicPeriod"/>
            </a:pPr>
            <a:r>
              <a:rPr lang="en-US" dirty="0">
                <a:solidFill>
                  <a:srgbClr val="C00000"/>
                </a:solidFill>
              </a:rPr>
              <a:t>Premature </a:t>
            </a:r>
          </a:p>
          <a:p>
            <a:pPr marL="971550" lvl="1"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p:txBody>
      </p:sp>
      <p:pic>
        <p:nvPicPr>
          <p:cNvPr id="7" name="Picture 6" descr="Graphical user interface, text, application&#10;&#10;Description automatically generated">
            <a:extLst>
              <a:ext uri="{FF2B5EF4-FFF2-40B4-BE49-F238E27FC236}">
                <a16:creationId xmlns:a16="http://schemas.microsoft.com/office/drawing/2014/main" id="{F778D9D2-1B10-4D4C-AC49-A48FE8253D63}"/>
              </a:ext>
            </a:extLst>
          </p:cNvPr>
          <p:cNvPicPr>
            <a:picLocks noChangeAspect="1"/>
          </p:cNvPicPr>
          <p:nvPr/>
        </p:nvPicPr>
        <p:blipFill>
          <a:blip r:embed="rId2"/>
          <a:stretch>
            <a:fillRect/>
          </a:stretch>
        </p:blipFill>
        <p:spPr>
          <a:xfrm>
            <a:off x="885565" y="4669322"/>
            <a:ext cx="5210433" cy="2065111"/>
          </a:xfrm>
          <a:prstGeom prst="rect">
            <a:avLst/>
          </a:prstGeom>
        </p:spPr>
      </p:pic>
    </p:spTree>
    <p:extLst>
      <p:ext uri="{BB962C8B-B14F-4D97-AF65-F5344CB8AC3E}">
        <p14:creationId xmlns:p14="http://schemas.microsoft.com/office/powerpoint/2010/main" val="1138930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10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1" y="1825625"/>
            <a:ext cx="7414054" cy="4667250"/>
          </a:xfrm>
        </p:spPr>
        <p:txBody>
          <a:bodyPr>
            <a:normAutofit/>
          </a:bodyPr>
          <a:lstStyle/>
          <a:p>
            <a:pPr marL="0" indent="0">
              <a:buNone/>
            </a:pPr>
            <a:r>
              <a:rPr lang="en-US" dirty="0">
                <a:solidFill>
                  <a:schemeClr val="accent1"/>
                </a:solidFill>
              </a:rPr>
              <a:t>Q1 </a:t>
            </a:r>
            <a:r>
              <a:rPr lang="en-GB" dirty="0"/>
              <a:t>. What is the hearing loss associated with age known as? </a:t>
            </a:r>
            <a:endParaRPr lang="en-GB" dirty="0">
              <a:solidFill>
                <a:srgbClr val="C00000"/>
              </a:solidFill>
            </a:endParaRPr>
          </a:p>
          <a:p>
            <a:pPr lvl="1"/>
            <a:r>
              <a:rPr lang="en-GB" dirty="0" err="1">
                <a:solidFill>
                  <a:srgbClr val="C00000"/>
                </a:solidFill>
              </a:rPr>
              <a:t>Presbyacusis</a:t>
            </a:r>
            <a:r>
              <a:rPr lang="en-GB" dirty="0">
                <a:solidFill>
                  <a:srgbClr val="C00000"/>
                </a:solidFill>
              </a:rPr>
              <a:t> (aging related hearing loss)</a:t>
            </a:r>
          </a:p>
          <a:p>
            <a:pPr lvl="1"/>
            <a:endParaRPr lang="en-GB" sz="300" dirty="0">
              <a:solidFill>
                <a:srgbClr val="C00000"/>
              </a:solidFill>
            </a:endParaRPr>
          </a:p>
          <a:p>
            <a:pPr marL="0" indent="0">
              <a:buNone/>
            </a:pPr>
            <a:r>
              <a:rPr lang="en-US" dirty="0">
                <a:solidFill>
                  <a:schemeClr val="accent1"/>
                </a:solidFill>
              </a:rPr>
              <a:t>Q2 </a:t>
            </a:r>
            <a:r>
              <a:rPr lang="en-GB" dirty="0"/>
              <a:t>. What other causes for hearing loss may she have based upon her history?</a:t>
            </a:r>
            <a:r>
              <a:rPr lang="en-GB" dirty="0">
                <a:effectLst/>
              </a:rPr>
              <a:t> </a:t>
            </a:r>
            <a:endParaRPr lang="en-GB" dirty="0">
              <a:solidFill>
                <a:srgbClr val="C00000"/>
              </a:solidFill>
            </a:endParaRPr>
          </a:p>
          <a:p>
            <a:pPr lvl="1"/>
            <a:r>
              <a:rPr lang="en-GB" dirty="0">
                <a:solidFill>
                  <a:srgbClr val="C00000"/>
                </a:solidFill>
              </a:rPr>
              <a:t>Noise induced hearing loss (NIHL)</a:t>
            </a:r>
            <a:r>
              <a:rPr lang="en-US" dirty="0">
                <a:solidFill>
                  <a:schemeClr val="accent1"/>
                </a:solidFill>
              </a:rPr>
              <a:t> </a:t>
            </a:r>
          </a:p>
          <a:p>
            <a:pPr marL="0" indent="0">
              <a:buNone/>
            </a:pPr>
            <a:r>
              <a:rPr lang="en-US" dirty="0">
                <a:solidFill>
                  <a:schemeClr val="accent1"/>
                </a:solidFill>
              </a:rPr>
              <a:t>Q2 </a:t>
            </a:r>
            <a:r>
              <a:rPr lang="en-GB" dirty="0"/>
              <a:t>. What would the audiograms look like in these cases?</a:t>
            </a:r>
            <a:endParaRPr lang="en-GB" dirty="0">
              <a:solidFill>
                <a:srgbClr val="C00000"/>
              </a:solidFill>
            </a:endParaRPr>
          </a:p>
          <a:p>
            <a:pPr lvl="1"/>
            <a:endParaRPr lang="en-GB" dirty="0">
              <a:solidFill>
                <a:srgbClr val="C00000"/>
              </a:solidFill>
            </a:endParaRPr>
          </a:p>
          <a:p>
            <a:pPr lvl="1"/>
            <a:endParaRPr lang="en-GB" sz="300" dirty="0">
              <a:solidFill>
                <a:srgbClr val="C00000"/>
              </a:solidFill>
            </a:endParaRPr>
          </a:p>
          <a:p>
            <a:pPr lvl="1"/>
            <a:endParaRPr lang="en-GB" sz="300" dirty="0">
              <a:solidFill>
                <a:srgbClr val="C00000"/>
              </a:solidFill>
            </a:endParaRPr>
          </a:p>
        </p:txBody>
      </p:sp>
      <p:pic>
        <p:nvPicPr>
          <p:cNvPr id="5" name="Picture 4" descr="Chart, line chart&#10;&#10;Description automatically generated">
            <a:extLst>
              <a:ext uri="{FF2B5EF4-FFF2-40B4-BE49-F238E27FC236}">
                <a16:creationId xmlns:a16="http://schemas.microsoft.com/office/drawing/2014/main" id="{B5BEA983-5E54-4D4B-83B0-1C99B6363EAA}"/>
              </a:ext>
            </a:extLst>
          </p:cNvPr>
          <p:cNvPicPr>
            <a:picLocks noChangeAspect="1"/>
          </p:cNvPicPr>
          <p:nvPr/>
        </p:nvPicPr>
        <p:blipFill rotWithShape="1">
          <a:blip r:embed="rId2"/>
          <a:srcRect b="50228"/>
          <a:stretch/>
        </p:blipFill>
        <p:spPr>
          <a:xfrm>
            <a:off x="8785654" y="365125"/>
            <a:ext cx="2815136" cy="2773490"/>
          </a:xfrm>
          <a:prstGeom prst="rect">
            <a:avLst/>
          </a:prstGeom>
        </p:spPr>
      </p:pic>
      <p:pic>
        <p:nvPicPr>
          <p:cNvPr id="11" name="Picture 10" descr="Chart, line chart&#10;&#10;Description automatically generated">
            <a:extLst>
              <a:ext uri="{FF2B5EF4-FFF2-40B4-BE49-F238E27FC236}">
                <a16:creationId xmlns:a16="http://schemas.microsoft.com/office/drawing/2014/main" id="{374D45DB-337B-A646-B04F-0583B9AA0DDC}"/>
              </a:ext>
            </a:extLst>
          </p:cNvPr>
          <p:cNvPicPr>
            <a:picLocks noChangeAspect="1"/>
          </p:cNvPicPr>
          <p:nvPr/>
        </p:nvPicPr>
        <p:blipFill rotWithShape="1">
          <a:blip r:embed="rId2"/>
          <a:srcRect t="49771"/>
          <a:stretch/>
        </p:blipFill>
        <p:spPr>
          <a:xfrm>
            <a:off x="8785654" y="3299253"/>
            <a:ext cx="2815136" cy="2798937"/>
          </a:xfrm>
          <a:prstGeom prst="rect">
            <a:avLst/>
          </a:prstGeom>
        </p:spPr>
      </p:pic>
      <p:pic>
        <p:nvPicPr>
          <p:cNvPr id="12" name="Picture 11">
            <a:extLst>
              <a:ext uri="{FF2B5EF4-FFF2-40B4-BE49-F238E27FC236}">
                <a16:creationId xmlns:a16="http://schemas.microsoft.com/office/drawing/2014/main" id="{77EB5949-CE49-234B-B326-FCD65AAA510A}"/>
              </a:ext>
            </a:extLst>
          </p:cNvPr>
          <p:cNvPicPr>
            <a:picLocks noChangeAspect="1"/>
          </p:cNvPicPr>
          <p:nvPr/>
        </p:nvPicPr>
        <p:blipFill>
          <a:blip r:embed="rId3"/>
          <a:stretch>
            <a:fillRect/>
          </a:stretch>
        </p:blipFill>
        <p:spPr>
          <a:xfrm>
            <a:off x="591210" y="1690688"/>
            <a:ext cx="7785748" cy="3751316"/>
          </a:xfrm>
          <a:prstGeom prst="rect">
            <a:avLst/>
          </a:prstGeom>
        </p:spPr>
      </p:pic>
    </p:spTree>
    <p:extLst>
      <p:ext uri="{BB962C8B-B14F-4D97-AF65-F5344CB8AC3E}">
        <p14:creationId xmlns:p14="http://schemas.microsoft.com/office/powerpoint/2010/main" val="101517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10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951471" y="1825625"/>
            <a:ext cx="10824518" cy="4667250"/>
          </a:xfrm>
        </p:spPr>
        <p:txBody>
          <a:bodyPr>
            <a:normAutofit/>
          </a:bodyPr>
          <a:lstStyle/>
          <a:p>
            <a:pPr marL="0" indent="0">
              <a:buNone/>
            </a:pPr>
            <a:r>
              <a:rPr lang="en-US" dirty="0">
                <a:solidFill>
                  <a:schemeClr val="accent1"/>
                </a:solidFill>
              </a:rPr>
              <a:t>Q4 </a:t>
            </a:r>
            <a:r>
              <a:rPr lang="en-GB" dirty="0"/>
              <a:t>. Why does the hearing loss of age cause difficulty hearing speech?  </a:t>
            </a:r>
            <a:endParaRPr lang="en-GB" dirty="0">
              <a:solidFill>
                <a:srgbClr val="C00000"/>
              </a:solidFill>
            </a:endParaRPr>
          </a:p>
          <a:p>
            <a:pPr lvl="1"/>
            <a:r>
              <a:rPr lang="en-GB" dirty="0">
                <a:solidFill>
                  <a:srgbClr val="C00000"/>
                </a:solidFill>
              </a:rPr>
              <a:t>Loss of high frequency consonant sounds</a:t>
            </a:r>
          </a:p>
          <a:p>
            <a:pPr marL="457200" lvl="1" indent="0" algn="ctr">
              <a:buNone/>
            </a:pPr>
            <a:r>
              <a:rPr lang="en-GB" dirty="0">
                <a:solidFill>
                  <a:srgbClr val="C00000"/>
                </a:solidFill>
              </a:rPr>
              <a:t>'e </a:t>
            </a:r>
            <a:r>
              <a:rPr lang="en-GB" dirty="0" err="1">
                <a:solidFill>
                  <a:srgbClr val="C00000"/>
                </a:solidFill>
              </a:rPr>
              <a:t>ui</a:t>
            </a:r>
            <a:r>
              <a:rPr lang="en-GB" dirty="0">
                <a:solidFill>
                  <a:srgbClr val="C00000"/>
                </a:solidFill>
              </a:rPr>
              <a:t> o o u </a:t>
            </a:r>
            <a:r>
              <a:rPr lang="en-GB" dirty="0" err="1">
                <a:solidFill>
                  <a:srgbClr val="C00000"/>
                </a:solidFill>
              </a:rPr>
              <a:t>oe</a:t>
            </a:r>
            <a:r>
              <a:rPr lang="en-GB" dirty="0">
                <a:solidFill>
                  <a:srgbClr val="C00000"/>
                </a:solidFill>
              </a:rPr>
              <a:t> e a o’</a:t>
            </a:r>
          </a:p>
          <a:p>
            <a:pPr marL="457200" lvl="1" indent="0" algn="ctr">
              <a:buNone/>
            </a:pPr>
            <a:r>
              <a:rPr lang="en-GB" dirty="0">
                <a:solidFill>
                  <a:srgbClr val="C00000"/>
                </a:solidFill>
              </a:rPr>
              <a:t>'Th </a:t>
            </a:r>
            <a:r>
              <a:rPr lang="en-GB" dirty="0" err="1">
                <a:solidFill>
                  <a:srgbClr val="C00000"/>
                </a:solidFill>
              </a:rPr>
              <a:t>qck</a:t>
            </a:r>
            <a:r>
              <a:rPr lang="en-GB" dirty="0">
                <a:solidFill>
                  <a:srgbClr val="C00000"/>
                </a:solidFill>
              </a:rPr>
              <a:t> </a:t>
            </a:r>
            <a:r>
              <a:rPr lang="en-GB" dirty="0" err="1">
                <a:solidFill>
                  <a:srgbClr val="C00000"/>
                </a:solidFill>
              </a:rPr>
              <a:t>brwn</a:t>
            </a:r>
            <a:r>
              <a:rPr lang="en-GB" dirty="0">
                <a:solidFill>
                  <a:srgbClr val="C00000"/>
                </a:solidFill>
              </a:rPr>
              <a:t> </a:t>
            </a:r>
            <a:r>
              <a:rPr lang="en-GB" dirty="0" err="1">
                <a:solidFill>
                  <a:srgbClr val="C00000"/>
                </a:solidFill>
              </a:rPr>
              <a:t>fx</a:t>
            </a:r>
            <a:r>
              <a:rPr lang="en-GB" dirty="0">
                <a:solidFill>
                  <a:srgbClr val="C00000"/>
                </a:solidFill>
              </a:rPr>
              <a:t> </a:t>
            </a:r>
            <a:r>
              <a:rPr lang="en-GB" dirty="0" err="1">
                <a:solidFill>
                  <a:srgbClr val="C00000"/>
                </a:solidFill>
              </a:rPr>
              <a:t>jmps</a:t>
            </a:r>
            <a:r>
              <a:rPr lang="en-GB" dirty="0">
                <a:solidFill>
                  <a:srgbClr val="C00000"/>
                </a:solidFill>
              </a:rPr>
              <a:t> </a:t>
            </a:r>
            <a:r>
              <a:rPr lang="en-GB" dirty="0" err="1">
                <a:solidFill>
                  <a:srgbClr val="C00000"/>
                </a:solidFill>
              </a:rPr>
              <a:t>vr</a:t>
            </a:r>
            <a:r>
              <a:rPr lang="en-GB" dirty="0">
                <a:solidFill>
                  <a:srgbClr val="C00000"/>
                </a:solidFill>
              </a:rPr>
              <a:t> </a:t>
            </a:r>
            <a:r>
              <a:rPr lang="en-GB" dirty="0" err="1">
                <a:solidFill>
                  <a:srgbClr val="C00000"/>
                </a:solidFill>
              </a:rPr>
              <a:t>th</a:t>
            </a:r>
            <a:r>
              <a:rPr lang="en-GB" dirty="0">
                <a:solidFill>
                  <a:srgbClr val="C00000"/>
                </a:solidFill>
              </a:rPr>
              <a:t> </a:t>
            </a:r>
            <a:r>
              <a:rPr lang="en-GB" dirty="0" err="1">
                <a:solidFill>
                  <a:srgbClr val="C00000"/>
                </a:solidFill>
              </a:rPr>
              <a:t>lzy</a:t>
            </a:r>
            <a:r>
              <a:rPr lang="en-GB" dirty="0">
                <a:solidFill>
                  <a:srgbClr val="C00000"/>
                </a:solidFill>
              </a:rPr>
              <a:t> dg’</a:t>
            </a:r>
          </a:p>
          <a:p>
            <a:pPr lvl="1"/>
            <a:endParaRPr lang="en-GB" sz="300" dirty="0">
              <a:solidFill>
                <a:srgbClr val="C00000"/>
              </a:solidFill>
            </a:endParaRPr>
          </a:p>
          <a:p>
            <a:pPr marL="0" indent="0">
              <a:buNone/>
            </a:pPr>
            <a:r>
              <a:rPr lang="en-US" dirty="0">
                <a:solidFill>
                  <a:schemeClr val="accent1"/>
                </a:solidFill>
              </a:rPr>
              <a:t>Q5 </a:t>
            </a:r>
            <a:r>
              <a:rPr lang="en-GB" dirty="0"/>
              <a:t>. What rehabilitation will she be offered?</a:t>
            </a:r>
            <a:endParaRPr lang="en-GB" dirty="0">
              <a:solidFill>
                <a:srgbClr val="C00000"/>
              </a:solidFill>
            </a:endParaRPr>
          </a:p>
          <a:p>
            <a:pPr lvl="1"/>
            <a:r>
              <a:rPr lang="en-GB" dirty="0">
                <a:solidFill>
                  <a:srgbClr val="C00000"/>
                </a:solidFill>
              </a:rPr>
              <a:t>Hearing aids, listening skills</a:t>
            </a:r>
            <a:endParaRPr lang="en-US" dirty="0">
              <a:solidFill>
                <a:schemeClr val="accent1"/>
              </a:solidFill>
            </a:endParaRPr>
          </a:p>
          <a:p>
            <a:pPr marL="0" indent="0">
              <a:buNone/>
            </a:pPr>
            <a:r>
              <a:rPr lang="en-US" dirty="0">
                <a:solidFill>
                  <a:schemeClr val="accent1"/>
                </a:solidFill>
              </a:rPr>
              <a:t>Q6 </a:t>
            </a:r>
            <a:r>
              <a:rPr lang="en-GB" dirty="0"/>
              <a:t>. What are </a:t>
            </a:r>
            <a:r>
              <a:rPr lang="en-GB" dirty="0" err="1"/>
              <a:t>socioacusis</a:t>
            </a:r>
            <a:r>
              <a:rPr lang="en-GB" dirty="0"/>
              <a:t> and </a:t>
            </a:r>
            <a:r>
              <a:rPr lang="en-GB" dirty="0" err="1"/>
              <a:t>nosocusis</a:t>
            </a:r>
            <a:r>
              <a:rPr lang="en-GB" dirty="0"/>
              <a:t>?</a:t>
            </a:r>
            <a:endParaRPr lang="en-GB" dirty="0">
              <a:solidFill>
                <a:srgbClr val="C00000"/>
              </a:solidFill>
            </a:endParaRPr>
          </a:p>
          <a:p>
            <a:pPr lvl="1"/>
            <a:endParaRPr lang="en-GB" dirty="0">
              <a:solidFill>
                <a:srgbClr val="C00000"/>
              </a:solidFill>
            </a:endParaRPr>
          </a:p>
          <a:p>
            <a:pPr lvl="1"/>
            <a:endParaRPr lang="en-GB" sz="300" dirty="0">
              <a:solidFill>
                <a:srgbClr val="C00000"/>
              </a:solidFill>
            </a:endParaRPr>
          </a:p>
          <a:p>
            <a:pPr lvl="1"/>
            <a:endParaRPr lang="en-GB" sz="300" dirty="0">
              <a:solidFill>
                <a:srgbClr val="C00000"/>
              </a:solidFill>
            </a:endParaRPr>
          </a:p>
        </p:txBody>
      </p:sp>
    </p:spTree>
    <p:extLst>
      <p:ext uri="{BB962C8B-B14F-4D97-AF65-F5344CB8AC3E}">
        <p14:creationId xmlns:p14="http://schemas.microsoft.com/office/powerpoint/2010/main" val="8788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0F0A4-8652-C046-98F4-B0B3513A32B2}"/>
              </a:ext>
            </a:extLst>
          </p:cNvPr>
          <p:cNvSpPr>
            <a:spLocks noGrp="1"/>
          </p:cNvSpPr>
          <p:nvPr>
            <p:ph type="title"/>
          </p:nvPr>
        </p:nvSpPr>
        <p:spPr/>
        <p:txBody>
          <a:bodyPr/>
          <a:lstStyle/>
          <a:p>
            <a:r>
              <a:rPr lang="en-US" b="1" dirty="0">
                <a:solidFill>
                  <a:schemeClr val="accent1"/>
                </a:solidFill>
              </a:rPr>
              <a:t>Case 1 Questions</a:t>
            </a:r>
          </a:p>
        </p:txBody>
      </p:sp>
      <p:sp>
        <p:nvSpPr>
          <p:cNvPr id="3" name="Content Placeholder 2">
            <a:extLst>
              <a:ext uri="{FF2B5EF4-FFF2-40B4-BE49-F238E27FC236}">
                <a16:creationId xmlns:a16="http://schemas.microsoft.com/office/drawing/2014/main" id="{0D08AE44-1D54-0949-8C6C-975AB5730C0F}"/>
              </a:ext>
            </a:extLst>
          </p:cNvPr>
          <p:cNvSpPr>
            <a:spLocks noGrp="1"/>
          </p:cNvSpPr>
          <p:nvPr>
            <p:ph idx="1"/>
          </p:nvPr>
        </p:nvSpPr>
        <p:spPr>
          <a:xfrm>
            <a:off x="838199" y="1825625"/>
            <a:ext cx="10515599" cy="1325563"/>
          </a:xfrm>
        </p:spPr>
        <p:txBody>
          <a:bodyPr>
            <a:normAutofit/>
          </a:bodyPr>
          <a:lstStyle/>
          <a:p>
            <a:pPr marL="0" indent="0">
              <a:buNone/>
            </a:pPr>
            <a:r>
              <a:rPr lang="en-US" dirty="0">
                <a:solidFill>
                  <a:schemeClr val="accent1"/>
                </a:solidFill>
              </a:rPr>
              <a:t>Q4 </a:t>
            </a:r>
            <a:r>
              <a:rPr lang="en-GB" dirty="0"/>
              <a:t>. What is neonatal screening and how is it done?</a:t>
            </a:r>
          </a:p>
        </p:txBody>
      </p:sp>
      <p:sp>
        <p:nvSpPr>
          <p:cNvPr id="5" name="Content Placeholder 2">
            <a:extLst>
              <a:ext uri="{FF2B5EF4-FFF2-40B4-BE49-F238E27FC236}">
                <a16:creationId xmlns:a16="http://schemas.microsoft.com/office/drawing/2014/main" id="{79A7775E-5ED7-3D4A-A48C-9A1527092201}"/>
              </a:ext>
            </a:extLst>
          </p:cNvPr>
          <p:cNvSpPr txBox="1">
            <a:spLocks/>
          </p:cNvSpPr>
          <p:nvPr/>
        </p:nvSpPr>
        <p:spPr>
          <a:xfrm>
            <a:off x="838199" y="2556690"/>
            <a:ext cx="7996882" cy="25677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dirty="0">
                <a:solidFill>
                  <a:srgbClr val="C00000"/>
                </a:solidFill>
              </a:rPr>
              <a:t>Bedside hearing screening for newborns</a:t>
            </a:r>
          </a:p>
          <a:p>
            <a:pPr marL="457200" lvl="1" indent="0">
              <a:buNone/>
            </a:pPr>
            <a:r>
              <a:rPr lang="en-US" b="1" u="sng" dirty="0">
                <a:solidFill>
                  <a:srgbClr val="C00000"/>
                </a:solidFill>
              </a:rPr>
              <a:t>Automated </a:t>
            </a:r>
            <a:r>
              <a:rPr lang="en-US" b="1" u="sng" dirty="0" err="1">
                <a:solidFill>
                  <a:srgbClr val="C00000"/>
                </a:solidFill>
              </a:rPr>
              <a:t>OtoAcoustic</a:t>
            </a:r>
            <a:r>
              <a:rPr lang="en-US" b="1" u="sng" dirty="0">
                <a:solidFill>
                  <a:srgbClr val="C00000"/>
                </a:solidFill>
              </a:rPr>
              <a:t> emissions </a:t>
            </a:r>
            <a:r>
              <a:rPr lang="en-US" dirty="0">
                <a:solidFill>
                  <a:srgbClr val="C00000"/>
                </a:solidFill>
              </a:rPr>
              <a:t>(AOAE) used </a:t>
            </a:r>
          </a:p>
          <a:p>
            <a:pPr marL="457200" lvl="1" indent="0">
              <a:buNone/>
            </a:pPr>
            <a:r>
              <a:rPr lang="en-US" dirty="0">
                <a:solidFill>
                  <a:srgbClr val="C00000"/>
                </a:solidFill>
              </a:rPr>
              <a:t>Sound played into earpiece of both ears</a:t>
            </a:r>
          </a:p>
          <a:p>
            <a:pPr marL="457200" lvl="1" indent="0">
              <a:buNone/>
            </a:pPr>
            <a:r>
              <a:rPr lang="en-US" dirty="0">
                <a:solidFill>
                  <a:srgbClr val="C00000"/>
                </a:solidFill>
              </a:rPr>
              <a:t>The ear emits a sound that can be picked up by receiver </a:t>
            </a:r>
          </a:p>
          <a:p>
            <a:pPr marL="457200" lvl="1" indent="0">
              <a:buNone/>
            </a:pPr>
            <a:endParaRPr lang="en-US" sz="900" dirty="0">
              <a:solidFill>
                <a:srgbClr val="C00000"/>
              </a:solidFill>
              <a:hlinkClick r:id="rId2"/>
            </a:endParaRPr>
          </a:p>
          <a:p>
            <a:pPr marL="457200" lvl="1" indent="0">
              <a:buNone/>
            </a:pPr>
            <a:endParaRPr lang="en-US" sz="900" dirty="0">
              <a:solidFill>
                <a:srgbClr val="C00000"/>
              </a:solidFill>
              <a:hlinkClick r:id="rId2"/>
            </a:endParaRPr>
          </a:p>
          <a:p>
            <a:pPr marL="457200" lvl="1" indent="0">
              <a:buNone/>
            </a:pPr>
            <a:r>
              <a:rPr lang="en-US" dirty="0">
                <a:solidFill>
                  <a:srgbClr val="C00000"/>
                </a:solidFill>
                <a:hlinkClick r:id="rId2"/>
              </a:rPr>
              <a:t>https://www.youtube.com/watch?v=85GBPNvABQ8</a:t>
            </a:r>
            <a:endParaRPr lang="en-US" dirty="0">
              <a:solidFill>
                <a:srgbClr val="C00000"/>
              </a:solidFill>
            </a:endParaRPr>
          </a:p>
          <a:p>
            <a:pPr marL="457200" lvl="1" indent="0">
              <a:buNone/>
            </a:pPr>
            <a:endParaRPr lang="en-US" dirty="0">
              <a:solidFill>
                <a:srgbClr val="C00000"/>
              </a:solidFill>
            </a:endParaRPr>
          </a:p>
          <a:p>
            <a:pPr marL="514350" indent="-514350">
              <a:buFont typeface="+mj-lt"/>
              <a:buAutoNum type="arabicPeriod"/>
            </a:pPr>
            <a:endParaRPr lang="en-US" dirty="0">
              <a:solidFill>
                <a:srgbClr val="C00000"/>
              </a:solidFill>
            </a:endParaRPr>
          </a:p>
          <a:p>
            <a:pPr marL="514350" indent="-514350">
              <a:buFont typeface="+mj-lt"/>
              <a:buAutoNum type="arabicPeriod"/>
            </a:pPr>
            <a:endParaRPr lang="en-US" dirty="0">
              <a:solidFill>
                <a:srgbClr val="C00000"/>
              </a:solidFill>
            </a:endParaRPr>
          </a:p>
        </p:txBody>
      </p:sp>
      <p:pic>
        <p:nvPicPr>
          <p:cNvPr id="6" name="Picture 5" descr="Qr code&#10;&#10;Description automatically generated">
            <a:extLst>
              <a:ext uri="{FF2B5EF4-FFF2-40B4-BE49-F238E27FC236}">
                <a16:creationId xmlns:a16="http://schemas.microsoft.com/office/drawing/2014/main" id="{51F505E6-2E6B-7A4B-A817-72C613CB28EE}"/>
              </a:ext>
            </a:extLst>
          </p:cNvPr>
          <p:cNvPicPr>
            <a:picLocks noChangeAspect="1"/>
          </p:cNvPicPr>
          <p:nvPr/>
        </p:nvPicPr>
        <p:blipFill>
          <a:blip r:embed="rId3"/>
          <a:stretch>
            <a:fillRect/>
          </a:stretch>
        </p:blipFill>
        <p:spPr>
          <a:xfrm>
            <a:off x="1245629" y="5095875"/>
            <a:ext cx="1397000" cy="1397000"/>
          </a:xfrm>
          <a:prstGeom prst="rect">
            <a:avLst/>
          </a:prstGeom>
        </p:spPr>
      </p:pic>
    </p:spTree>
    <p:extLst>
      <p:ext uri="{BB962C8B-B14F-4D97-AF65-F5344CB8AC3E}">
        <p14:creationId xmlns:p14="http://schemas.microsoft.com/office/powerpoint/2010/main" val="1236095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3087</TotalTime>
  <Words>2231</Words>
  <Application>Microsoft Macintosh PowerPoint</Application>
  <PresentationFormat>Widescreen</PresentationFormat>
  <Paragraphs>338</Paragraphs>
  <Slides>81</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Calibri Light</vt:lpstr>
      <vt:lpstr>Office Theme</vt:lpstr>
      <vt:lpstr>GEM Year 2 – Ear week  Cases of the week</vt:lpstr>
      <vt:lpstr>Cases</vt:lpstr>
      <vt:lpstr>Case 1 – Emergency ENT referral </vt:lpstr>
      <vt:lpstr>PowerPoint Presentation</vt:lpstr>
      <vt:lpstr>Case 1 Questions</vt:lpstr>
      <vt:lpstr>Case 1 Questions</vt:lpstr>
      <vt:lpstr>PowerPoint Presentation</vt:lpstr>
      <vt:lpstr>Case 1 Questions</vt:lpstr>
      <vt:lpstr>Case 1 Questions</vt:lpstr>
      <vt:lpstr>Case 1 Questions</vt:lpstr>
      <vt:lpstr>PowerPoint Presentation</vt:lpstr>
      <vt:lpstr>Case 1 Questions</vt:lpstr>
      <vt:lpstr>Case 1 Questions</vt:lpstr>
      <vt:lpstr>Case 2 – Emergency phone referral </vt:lpstr>
      <vt:lpstr>Case 2 Questions</vt:lpstr>
      <vt:lpstr>Case 2 Questions</vt:lpstr>
      <vt:lpstr>Case 2 Questions</vt:lpstr>
      <vt:lpstr>PowerPoint Presentation</vt:lpstr>
      <vt:lpstr>Why does he have a right beating nystagmus?</vt:lpstr>
      <vt:lpstr>Why does he have a right beating nystagmus?</vt:lpstr>
      <vt:lpstr>Why does he have a right beating nystagmus?</vt:lpstr>
      <vt:lpstr>Why does he have a right beating nystagmus?</vt:lpstr>
      <vt:lpstr>Why does he have a right beating nystagmus?</vt:lpstr>
      <vt:lpstr>Why does he have a right beating nystagmus?</vt:lpstr>
      <vt:lpstr>Why does he have a right beating nystagmus?</vt:lpstr>
      <vt:lpstr>Speed that up to real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2 Questions</vt:lpstr>
      <vt:lpstr>Case 2 Questions</vt:lpstr>
      <vt:lpstr>Case 2 Questions</vt:lpstr>
      <vt:lpstr>Case 3 Sudden SNHL </vt:lpstr>
      <vt:lpstr>Case 3 Questions</vt:lpstr>
      <vt:lpstr>Case 3 Questions</vt:lpstr>
      <vt:lpstr>Case 3 Questions</vt:lpstr>
      <vt:lpstr>Case 3 Questions</vt:lpstr>
      <vt:lpstr>Case 3 Questions</vt:lpstr>
      <vt:lpstr>Case 4 Otorrhoea Poor referral </vt:lpstr>
      <vt:lpstr>Case 4 Questions</vt:lpstr>
      <vt:lpstr>Case 4 Questions</vt:lpstr>
      <vt:lpstr>Case 5 Vertigo </vt:lpstr>
      <vt:lpstr>Case 5 Questions</vt:lpstr>
      <vt:lpstr>Case 5 Questions</vt:lpstr>
      <vt:lpstr>Case 6 ? Ménière’s disease</vt:lpstr>
      <vt:lpstr>PowerPoint Presentation</vt:lpstr>
      <vt:lpstr>Case 6 Questions</vt:lpstr>
      <vt:lpstr>Case 6 Questions</vt:lpstr>
      <vt:lpstr>Case 6 Questions</vt:lpstr>
      <vt:lpstr>Case 7 Recurrent otitis </vt:lpstr>
      <vt:lpstr>PowerPoint Presentation</vt:lpstr>
      <vt:lpstr>Case 7 Questions</vt:lpstr>
      <vt:lpstr>Case 7 Questions</vt:lpstr>
      <vt:lpstr>Case 8 Telephone advice</vt:lpstr>
      <vt:lpstr>Case 8 Questions</vt:lpstr>
      <vt:lpstr>Case 8 Questions</vt:lpstr>
      <vt:lpstr>Case 9 Child with hearing loss</vt:lpstr>
      <vt:lpstr>Case 9 Questions</vt:lpstr>
      <vt:lpstr>Case 9 Questions</vt:lpstr>
      <vt:lpstr>Case 9 Questions</vt:lpstr>
      <vt:lpstr>Case 10 Elderly patient with hearing loss</vt:lpstr>
      <vt:lpstr>Case 10 Questions</vt:lpstr>
      <vt:lpstr>Case 10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 Year 2 – Ear week  Cases of the week</dc:title>
  <dc:creator>Christopher Summers (Student)</dc:creator>
  <cp:lastModifiedBy>Chris Summers</cp:lastModifiedBy>
  <cp:revision>47</cp:revision>
  <dcterms:created xsi:type="dcterms:W3CDTF">2021-10-21T10:28:17Z</dcterms:created>
  <dcterms:modified xsi:type="dcterms:W3CDTF">2022-10-21T07:38:22Z</dcterms:modified>
</cp:coreProperties>
</file>