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21"/>
  </p:notesMasterIdLst>
  <p:sldIdLst>
    <p:sldId id="256" r:id="rId2"/>
    <p:sldId id="286" r:id="rId3"/>
    <p:sldId id="364" r:id="rId4"/>
    <p:sldId id="365" r:id="rId5"/>
    <p:sldId id="366" r:id="rId6"/>
    <p:sldId id="309" r:id="rId7"/>
    <p:sldId id="302" r:id="rId8"/>
    <p:sldId id="308" r:id="rId9"/>
    <p:sldId id="310" r:id="rId10"/>
    <p:sldId id="303" r:id="rId11"/>
    <p:sldId id="359" r:id="rId12"/>
    <p:sldId id="360" r:id="rId13"/>
    <p:sldId id="367" r:id="rId14"/>
    <p:sldId id="368" r:id="rId15"/>
    <p:sldId id="305" r:id="rId16"/>
    <p:sldId id="311" r:id="rId17"/>
    <p:sldId id="361" r:id="rId18"/>
    <p:sldId id="363" r:id="rId19"/>
    <p:sldId id="307" r:id="rId2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/>
    <p:restoredTop sz="94626"/>
  </p:normalViewPr>
  <p:slideViewPr>
    <p:cSldViewPr snapToGrid="0" snapToObjects="1">
      <p:cViewPr varScale="1">
        <p:scale>
          <a:sx n="170" d="100"/>
          <a:sy n="170" d="100"/>
        </p:scale>
        <p:origin x="16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B79E57-0E4D-5044-AE0C-6273B15486D7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  <a:endParaRPr lang="en-US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1352CFD-625D-CA48-9FFD-5E871D5AE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81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charset="0"/>
              </a:rPr>
              <a:t>The basic facts:</a:t>
            </a:r>
          </a:p>
          <a:p>
            <a:endParaRPr lang="en-US" altLang="en-US">
              <a:latin typeface="Times New Roman" charset="0"/>
            </a:endParaRPr>
          </a:p>
          <a:p>
            <a:r>
              <a:rPr lang="en-US" altLang="en-US">
                <a:latin typeface="Times New Roman" charset="0"/>
              </a:rPr>
              <a:t>1. The posterior fossa of the cranial cavity contains very complex neuroanatomy.</a:t>
            </a:r>
          </a:p>
          <a:p>
            <a:r>
              <a:rPr lang="en-US" altLang="en-US">
                <a:latin typeface="Times New Roman" charset="0"/>
              </a:rPr>
              <a:t>2. Tracts and nuclei are packed close together and share a common blood supply</a:t>
            </a:r>
          </a:p>
          <a:p>
            <a:r>
              <a:rPr lang="en-US" altLang="en-US">
                <a:latin typeface="Times New Roman" charset="0"/>
              </a:rPr>
              <a:t>3. The likelihood of vertigo happening in isolation from any other symptom when there is vascular occlusion or haemorrhagic stroke is very very small because of thios anatomy</a:t>
            </a:r>
          </a:p>
          <a:p>
            <a:r>
              <a:rPr lang="en-US" altLang="en-US">
                <a:latin typeface="Times New Roman" charset="0"/>
              </a:rPr>
              <a:t>4. Therefore, vertigo in isolation is most likely to be inner ear disease and not a brain disease</a:t>
            </a:r>
          </a:p>
          <a:p>
            <a:r>
              <a:rPr lang="en-US" altLang="en-US">
                <a:latin typeface="Times New Roman" charset="0"/>
              </a:rPr>
              <a:t>5. Vertigo with: facial weakness or slurring of speech or weakness in a limb or cerebellar signs other than nystagmus etc are not caused by ear disease.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6C46CC1-0F39-EE4C-8BA0-88F349FF5FD4}" type="slidenum">
              <a:rPr lang="en-GB" altLang="en-US">
                <a:latin typeface="Times New Roman" charset="0"/>
              </a:rPr>
              <a:pPr>
                <a:spcBef>
                  <a:spcPct val="0"/>
                </a:spcBef>
              </a:pPr>
              <a:t>8</a:t>
            </a:fld>
            <a:endParaRPr lang="en-GB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5476-6AE6-7549-A99A-DC558BD0B832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F4E7-8329-B24C-8A90-16F75A20A1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33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B1953-9B98-8544-8B22-F92CD271285A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F9169-1FEE-E546-957C-775F87164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71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42BA6-FAE8-A547-9E8F-30125C2CE706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F8DAE-A1B5-5947-9C1D-1DEE80790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7591F-2991-7E45-B7FD-AFA277319FC9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36DC-9D64-924C-B783-1D5CE7852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01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F0D0-3373-5E4A-B4F2-0C25C27F2769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0E78-2DA7-3A4A-A46D-C36F79D53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1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0559-549C-9A4C-93DF-F98D5C06D6FA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58E21-8AFC-3946-9274-9040E07EF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4553-80D7-0C40-B637-7F0A2C005BDB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5D01-8589-4F41-B6B2-51D06E5CE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45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3786-88D5-DE49-86E5-E5228FABD5AD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3BFB2-E982-284A-B618-D0BEB1DFC9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42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BDB94-A8DE-0143-85D3-90E3CBAA7FBD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5C102-FD91-AC4F-85EF-0FAE2C296B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27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4697-BBAD-C640-8A1E-834CABFBF025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0B87-B4C3-064A-BE06-97DDF797DB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37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C3232-3598-AE45-94EE-8751D28E79D1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71123-A217-5248-B38E-9110A4325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61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AF71-B724-1D44-8DFA-2A0BA84C756F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1FD2D8-F866-D445-AA3B-E2665BC7AC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Vestibular Neuritis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(not neuronitis)</a:t>
            </a: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1143000" y="4111625"/>
            <a:ext cx="6858000" cy="16557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Simon Browning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7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en-US" sz="2800"/>
              <a:t>What is the difference between Vestibular Neuritis and Labyrinthitis? The difference is in the name…</a:t>
            </a:r>
          </a:p>
        </p:txBody>
      </p:sp>
      <p:sp>
        <p:nvSpPr>
          <p:cNvPr id="64514" name="Text Placeholder 8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/>
          <a:lstStyle/>
          <a:p>
            <a:r>
              <a:rPr lang="en-US" altLang="en-US" b="0" u="sng" dirty="0"/>
              <a:t>Vestibular</a:t>
            </a:r>
            <a:r>
              <a:rPr lang="en-US" altLang="en-US" b="0" dirty="0"/>
              <a:t> Neuritis (vertigo only)</a:t>
            </a:r>
          </a:p>
        </p:txBody>
      </p:sp>
      <p:sp>
        <p:nvSpPr>
          <p:cNvPr id="64516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562475" y="1690688"/>
            <a:ext cx="4341813" cy="823912"/>
          </a:xfrm>
        </p:spPr>
        <p:txBody>
          <a:bodyPr/>
          <a:lstStyle/>
          <a:p>
            <a:r>
              <a:rPr lang="en-US" altLang="en-US" b="0"/>
              <a:t>Labyrinthitis (vertigo and sensory deafness)</a:t>
            </a:r>
          </a:p>
        </p:txBody>
      </p:sp>
      <p:pic>
        <p:nvPicPr>
          <p:cNvPr id="6451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2871788"/>
            <a:ext cx="3887788" cy="2951162"/>
          </a:xfrm>
        </p:spPr>
      </p:pic>
      <p:sp>
        <p:nvSpPr>
          <p:cNvPr id="64518" name="TextBox 10"/>
          <p:cNvSpPr txBox="1">
            <a:spLocks noChangeArrowheads="1"/>
          </p:cNvSpPr>
          <p:nvPr/>
        </p:nvSpPr>
        <p:spPr bwMode="auto">
          <a:xfrm>
            <a:off x="946150" y="6113463"/>
            <a:ext cx="2679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 dirty="0"/>
              <a:t>VN – vestibular symptoms only</a:t>
            </a:r>
          </a:p>
        </p:txBody>
      </p:sp>
      <p:sp>
        <p:nvSpPr>
          <p:cNvPr id="64519" name="TextBox 11"/>
          <p:cNvSpPr txBox="1">
            <a:spLocks noChangeArrowheads="1"/>
          </p:cNvSpPr>
          <p:nvPr/>
        </p:nvSpPr>
        <p:spPr bwMode="auto">
          <a:xfrm>
            <a:off x="4686300" y="6113463"/>
            <a:ext cx="409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 dirty="0"/>
              <a:t>Labyrinthitis – vestibular and cochlear symptoms</a:t>
            </a:r>
          </a:p>
        </p:txBody>
      </p:sp>
      <p:pic>
        <p:nvPicPr>
          <p:cNvPr id="10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C8D502B0-D678-144E-886B-C79D305E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4662" y="3025948"/>
            <a:ext cx="3886200" cy="264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BF7847-F916-B345-953C-8B52905D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 Clinically?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062C4-21C5-BD47-9CBC-C9B65F844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Vestibular Neuritis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7C2A3-0F00-B946-B11A-089B82CB33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Vertigo</a:t>
            </a:r>
          </a:p>
          <a:p>
            <a:pPr lvl="1"/>
            <a:r>
              <a:rPr lang="en-US" dirty="0"/>
              <a:t>Nausea and vomiting</a:t>
            </a:r>
          </a:p>
          <a:p>
            <a:pPr lvl="1"/>
            <a:r>
              <a:rPr lang="en-US" dirty="0"/>
              <a:t>Pallor, sweating, </a:t>
            </a:r>
            <a:r>
              <a:rPr lang="en-US" dirty="0" err="1"/>
              <a:t>diarrhoea</a:t>
            </a:r>
            <a:endParaRPr lang="en-US" dirty="0"/>
          </a:p>
          <a:p>
            <a:pPr lvl="1"/>
            <a:r>
              <a:rPr lang="en-US" dirty="0"/>
              <a:t>Motion intolerance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532640-FC87-4A45-903E-362F52F88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Labyrinthitis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43AD3B-326E-B547-B9B6-A2A48ADBEF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Vertigo</a:t>
            </a:r>
          </a:p>
          <a:p>
            <a:pPr lvl="1"/>
            <a:r>
              <a:rPr lang="en-US" dirty="0"/>
              <a:t>Nausea and vomiting</a:t>
            </a:r>
          </a:p>
          <a:p>
            <a:pPr lvl="1"/>
            <a:r>
              <a:rPr lang="en-US" dirty="0"/>
              <a:t>Pallor, sweating, </a:t>
            </a:r>
            <a:r>
              <a:rPr lang="en-US" dirty="0" err="1"/>
              <a:t>diarrhoea</a:t>
            </a:r>
            <a:endParaRPr lang="en-US" dirty="0"/>
          </a:p>
          <a:p>
            <a:pPr lvl="1"/>
            <a:r>
              <a:rPr lang="en-US" dirty="0"/>
              <a:t>Motion intolerance</a:t>
            </a:r>
          </a:p>
          <a:p>
            <a:pPr lvl="1"/>
            <a:endParaRPr lang="en-US" dirty="0"/>
          </a:p>
          <a:p>
            <a:r>
              <a:rPr lang="en-US" dirty="0"/>
              <a:t>Sensory deafness</a:t>
            </a:r>
          </a:p>
          <a:p>
            <a:r>
              <a:rPr lang="en-US" dirty="0"/>
              <a:t>+/- Tinnitus</a:t>
            </a:r>
          </a:p>
        </p:txBody>
      </p:sp>
    </p:spTree>
    <p:extLst>
      <p:ext uri="{BB962C8B-B14F-4D97-AF65-F5344CB8AC3E}">
        <p14:creationId xmlns:p14="http://schemas.microsoft.com/office/powerpoint/2010/main" val="135243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3134-4316-B54D-AB00-478578EB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B5E45-1539-AB4E-9450-2A0827D51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Vestibular neuritis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DA83E-8C44-3345-BEF7-60A797A5F6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Viral infection / reactivation in superior, inferior or both vestibular nerves, or in the vestibular ganglion</a:t>
            </a:r>
          </a:p>
          <a:p>
            <a:endParaRPr lang="en-US" dirty="0"/>
          </a:p>
          <a:p>
            <a:r>
              <a:rPr lang="en-US" dirty="0"/>
              <a:t>Herpes group viruses possibly</a:t>
            </a:r>
          </a:p>
          <a:p>
            <a:endParaRPr lang="en-US" dirty="0"/>
          </a:p>
          <a:p>
            <a:r>
              <a:rPr lang="en-US" dirty="0"/>
              <a:t>Vascular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55A877-1AA3-FC4A-9620-8344D5168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Labyrinthitis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3D880-6AE1-1649-A21B-DA9661D842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Viral or bacterial infection within the inner ear compartment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Viral infections much the commoner of the two</a:t>
            </a:r>
          </a:p>
          <a:p>
            <a:r>
              <a:rPr lang="en-US" dirty="0"/>
              <a:t>Bacterial infections spread in from the middle ear or from meningitis – emergency care needed</a:t>
            </a:r>
          </a:p>
          <a:p>
            <a:endParaRPr lang="en-US" dirty="0"/>
          </a:p>
          <a:p>
            <a:r>
              <a:rPr lang="en-US" dirty="0"/>
              <a:t>Vascular</a:t>
            </a:r>
          </a:p>
        </p:txBody>
      </p:sp>
    </p:spTree>
    <p:extLst>
      <p:ext uri="{BB962C8B-B14F-4D97-AF65-F5344CB8AC3E}">
        <p14:creationId xmlns:p14="http://schemas.microsoft.com/office/powerpoint/2010/main" val="2736838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9AD85B-C593-0247-91E0-D2A03B84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Vestibular Neuritis is a Clinical Diagnosis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2C7C14-32D7-4847-AB35-CD112BA1E9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Vertigo, dizziness, imbalance</a:t>
            </a:r>
          </a:p>
          <a:p>
            <a:r>
              <a:rPr lang="en-US" dirty="0"/>
              <a:t>Moderate to severe</a:t>
            </a:r>
          </a:p>
          <a:p>
            <a:r>
              <a:rPr lang="en-US" dirty="0"/>
              <a:t>Hours to days</a:t>
            </a:r>
          </a:p>
          <a:p>
            <a:r>
              <a:rPr lang="en-US" dirty="0"/>
              <a:t>Motion intolerance</a:t>
            </a:r>
          </a:p>
          <a:p>
            <a:r>
              <a:rPr lang="en-US" dirty="0"/>
              <a:t>Nausea +/- Vomiting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Neurological symptoms</a:t>
            </a:r>
          </a:p>
          <a:p>
            <a:r>
              <a:rPr lang="en-US" dirty="0"/>
              <a:t>New deafness</a:t>
            </a:r>
          </a:p>
        </p:txBody>
      </p:sp>
      <p:pic>
        <p:nvPicPr>
          <p:cNvPr id="11" name="Content Placeholder 10" descr="Tick with solid fill">
            <a:extLst>
              <a:ext uri="{FF2B5EF4-FFF2-40B4-BE49-F238E27FC236}">
                <a16:creationId xmlns:a16="http://schemas.microsoft.com/office/drawing/2014/main" id="{BE0673C3-A47F-5B4D-AEF3-0C43F53D31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5450" y="1877931"/>
            <a:ext cx="1925364" cy="1925364"/>
          </a:xfrm>
        </p:spPr>
      </p:pic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E13F7EAC-2427-384B-BE30-7E32E4DFF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677" y="4243552"/>
            <a:ext cx="1686910" cy="168691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D18192-E8AB-B94D-96E7-7649099AE8CC}"/>
              </a:ext>
            </a:extLst>
          </p:cNvPr>
          <p:cNvCxnSpPr>
            <a:cxnSpLocks/>
            <a:stCxn id="8" idx="1"/>
          </p:cNvCxnSpPr>
          <p:nvPr/>
        </p:nvCxnSpPr>
        <p:spPr>
          <a:xfrm>
            <a:off x="628650" y="4001294"/>
            <a:ext cx="788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52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9AD85B-C593-0247-91E0-D2A03B84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Examination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2C7C14-32D7-4847-AB35-CD112BA1E9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Horizontal/torsional Nystagmus</a:t>
            </a:r>
          </a:p>
          <a:p>
            <a:r>
              <a:rPr lang="en-US" dirty="0"/>
              <a:t>Unidirectional Nystagmus </a:t>
            </a:r>
          </a:p>
          <a:p>
            <a:r>
              <a:rPr lang="en-US" dirty="0"/>
              <a:t>Obeys Alexander’s Law (</a:t>
            </a:r>
            <a:r>
              <a:rPr lang="en-US" dirty="0" err="1"/>
              <a:t>Yr</a:t>
            </a:r>
            <a:r>
              <a:rPr lang="en-US" dirty="0"/>
              <a:t> 3)</a:t>
            </a:r>
          </a:p>
          <a:p>
            <a:r>
              <a:rPr lang="en-US" dirty="0"/>
              <a:t>Loss of vestibulo-ocular reflex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Vertical nystagmus</a:t>
            </a:r>
          </a:p>
          <a:p>
            <a:r>
              <a:rPr lang="en-US" dirty="0"/>
              <a:t>Gaze evoked nystagmus</a:t>
            </a:r>
          </a:p>
          <a:p>
            <a:r>
              <a:rPr lang="en-US" dirty="0"/>
              <a:t>Doesn’t obey Alexander’s Law</a:t>
            </a:r>
          </a:p>
          <a:p>
            <a:r>
              <a:rPr lang="en-US" dirty="0"/>
              <a:t>Vestibulo-ocular reflex intact</a:t>
            </a:r>
          </a:p>
          <a:p>
            <a:r>
              <a:rPr lang="en-US" dirty="0"/>
              <a:t>Skew deviation of pupils</a:t>
            </a:r>
          </a:p>
          <a:p>
            <a:r>
              <a:rPr lang="en-US" dirty="0"/>
              <a:t>Other neurological signs</a:t>
            </a:r>
          </a:p>
        </p:txBody>
      </p:sp>
      <p:pic>
        <p:nvPicPr>
          <p:cNvPr id="11" name="Content Placeholder 10" descr="Tick with solid fill">
            <a:extLst>
              <a:ext uri="{FF2B5EF4-FFF2-40B4-BE49-F238E27FC236}">
                <a16:creationId xmlns:a16="http://schemas.microsoft.com/office/drawing/2014/main" id="{BE0673C3-A47F-5B4D-AEF3-0C43F53D31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5450" y="1499242"/>
            <a:ext cx="1925364" cy="1925364"/>
          </a:xfrm>
        </p:spPr>
      </p:pic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E13F7EAC-2427-384B-BE30-7E32E4DFF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677" y="4178901"/>
            <a:ext cx="1686910" cy="168691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D18192-E8AB-B94D-96E7-7649099AE8CC}"/>
              </a:ext>
            </a:extLst>
          </p:cNvPr>
          <p:cNvCxnSpPr>
            <a:cxnSpLocks/>
          </p:cNvCxnSpPr>
          <p:nvPr/>
        </p:nvCxnSpPr>
        <p:spPr>
          <a:xfrm>
            <a:off x="628650" y="3622605"/>
            <a:ext cx="788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874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Nystagmus – Left Beating, Horizontal/Torsional</a:t>
            </a:r>
          </a:p>
        </p:txBody>
      </p:sp>
      <p:pic>
        <p:nvPicPr>
          <p:cNvPr id="3" name="Horizontal Nystagmu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869" y="1825625"/>
            <a:ext cx="7735887" cy="43513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CF0E69-CEE0-E44A-A6FC-4A165F7E60E9}"/>
              </a:ext>
            </a:extLst>
          </p:cNvPr>
          <p:cNvSpPr txBox="1"/>
          <p:nvPr/>
        </p:nvSpPr>
        <p:spPr>
          <a:xfrm>
            <a:off x="2888412" y="630820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 Sided Vestibular 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3BF72-B903-0841-90BC-A81FEB2E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Impulse Test – Loss of VOR to Right</a:t>
            </a:r>
          </a:p>
        </p:txBody>
      </p:sp>
      <p:pic>
        <p:nvPicPr>
          <p:cNvPr id="7" name="Head Impulse abnormal.mp4" descr="Head Impulse abnormal.mp4">
            <a:hlinkClick r:id="" action="ppaction://media"/>
            <a:extLst>
              <a:ext uri="{FF2B5EF4-FFF2-40B4-BE49-F238E27FC236}">
                <a16:creationId xmlns:a16="http://schemas.microsoft.com/office/drawing/2014/main" id="{5248EA96-24F9-3D4E-89F4-D8193A3C20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15D0B-17D0-6F46-AB13-1B6D7B2EC246}"/>
              </a:ext>
            </a:extLst>
          </p:cNvPr>
          <p:cNvSpPr txBox="1"/>
          <p:nvPr/>
        </p:nvSpPr>
        <p:spPr>
          <a:xfrm>
            <a:off x="2888412" y="630820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 Sided Vestibular Disease</a:t>
            </a:r>
          </a:p>
        </p:txBody>
      </p:sp>
    </p:spTree>
    <p:extLst>
      <p:ext uri="{BB962C8B-B14F-4D97-AF65-F5344CB8AC3E}">
        <p14:creationId xmlns:p14="http://schemas.microsoft.com/office/powerpoint/2010/main" val="77499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5D18-57E6-A344-97DE-56C15B5D0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Course of Vestibular Neuritis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2A4EC8-12BF-6D41-9D10-FADD5DD3D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Initially – continuous vertigo of varying intensity, nausea, vomiting (and deafness and tinnitus in the case of labyrinthitis)</a:t>
            </a:r>
          </a:p>
          <a:p>
            <a:r>
              <a:rPr lang="en-US" dirty="0"/>
              <a:t>All movements are distressing</a:t>
            </a:r>
          </a:p>
          <a:p>
            <a:r>
              <a:rPr lang="en-US" dirty="0"/>
              <a:t>Reduced severity after a few days but movement may still provoke dizziness</a:t>
            </a:r>
          </a:p>
          <a:p>
            <a:r>
              <a:rPr lang="en-US" dirty="0"/>
              <a:t>Gradual return of functional balance through a process called ‘vestibular compensation’</a:t>
            </a:r>
          </a:p>
          <a:p>
            <a:r>
              <a:rPr lang="en-US" dirty="0"/>
              <a:t>In Labyrinthitis, hearing may return with viral infections but rarely does with bacterial infections</a:t>
            </a:r>
          </a:p>
        </p:txBody>
      </p:sp>
    </p:spTree>
    <p:extLst>
      <p:ext uri="{BB962C8B-B14F-4D97-AF65-F5344CB8AC3E}">
        <p14:creationId xmlns:p14="http://schemas.microsoft.com/office/powerpoint/2010/main" val="348816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B7566-AAFD-994B-A02F-4917D03B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Treating Vestibular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2189-2AF8-BC48-BA0B-0A47D3653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Symptomatic treatment in the acute phase</a:t>
            </a:r>
          </a:p>
          <a:p>
            <a:pPr lvl="1"/>
            <a:r>
              <a:rPr lang="en-US" dirty="0"/>
              <a:t>Antiemetics / sedatives</a:t>
            </a:r>
          </a:p>
          <a:p>
            <a:r>
              <a:rPr lang="en-US" dirty="0"/>
              <a:t>Antibiotics are not needed</a:t>
            </a:r>
          </a:p>
          <a:p>
            <a:r>
              <a:rPr lang="en-US" dirty="0"/>
              <a:t>Fluid support in hospital sometimes</a:t>
            </a:r>
          </a:p>
          <a:p>
            <a:r>
              <a:rPr lang="en-US" dirty="0"/>
              <a:t>Early mobilization, push the patient to move and be active again</a:t>
            </a:r>
          </a:p>
          <a:p>
            <a:r>
              <a:rPr lang="en-US" dirty="0"/>
              <a:t>Most patients will regain balance function without help, but some need vestibular training</a:t>
            </a:r>
          </a:p>
          <a:p>
            <a:pPr lvl="1"/>
            <a:r>
              <a:rPr lang="en-US" dirty="0"/>
              <a:t>Recovery is linked to age, general condition, other morbidities, drug usage, and degree of vestibular loss</a:t>
            </a:r>
          </a:p>
          <a:p>
            <a:r>
              <a:rPr lang="en-US" dirty="0"/>
              <a:t>Remember that the cause could be thrombotic so manage thrombotic risk</a:t>
            </a:r>
          </a:p>
          <a:p>
            <a:pPr lvl="1"/>
            <a:r>
              <a:rPr lang="en-US" dirty="0"/>
              <a:t>Smoking, obesity, cholesterol, blood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56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/>
              <a:t>Vascular and neural anatomy show us that there are a few causes for the clinical symptoms and signs</a:t>
            </a:r>
          </a:p>
          <a:p>
            <a:r>
              <a:rPr lang="en-US" altLang="en-US" sz="1800" dirty="0"/>
              <a:t>Symptoms and signs follow the pattern of pathology</a:t>
            </a:r>
          </a:p>
          <a:p>
            <a:pPr lvl="1"/>
            <a:r>
              <a:rPr lang="en-US" altLang="en-US" sz="1500" dirty="0"/>
              <a:t>Only vestibular symptoms for VN</a:t>
            </a:r>
          </a:p>
          <a:p>
            <a:pPr lvl="1"/>
            <a:r>
              <a:rPr lang="en-US" altLang="en-US" sz="1500" dirty="0"/>
              <a:t>Vestibular and cochlear symptoms for labyrinthitis</a:t>
            </a:r>
          </a:p>
          <a:p>
            <a:pPr lvl="1"/>
            <a:r>
              <a:rPr lang="en-US" altLang="en-US" sz="1500" dirty="0"/>
              <a:t>Nystagmus is a cardinal sign and is towards the opposite ear</a:t>
            </a:r>
          </a:p>
          <a:p>
            <a:pPr lvl="1"/>
            <a:r>
              <a:rPr lang="en-US" altLang="en-US" sz="1500" dirty="0"/>
              <a:t>The vestibulo-ocular reflex is affected towards the affected ear</a:t>
            </a:r>
          </a:p>
          <a:p>
            <a:r>
              <a:rPr lang="en-US" altLang="en-US" sz="1800" dirty="0"/>
              <a:t>Diagnosis is clinical – beware of Neurological disease mimicking VN</a:t>
            </a:r>
          </a:p>
          <a:p>
            <a:r>
              <a:rPr lang="en-US" altLang="en-US" sz="1800" dirty="0"/>
              <a:t>Management is simple,</a:t>
            </a:r>
          </a:p>
          <a:p>
            <a:pPr lvl="1"/>
            <a:r>
              <a:rPr lang="en-US" altLang="en-US" sz="1500" dirty="0"/>
              <a:t>Vestibular sedatives for a day or two</a:t>
            </a:r>
          </a:p>
          <a:p>
            <a:pPr lvl="1"/>
            <a:r>
              <a:rPr lang="en-US" altLang="en-US" sz="1500" dirty="0"/>
              <a:t>Early mobilization</a:t>
            </a:r>
          </a:p>
          <a:p>
            <a:r>
              <a:rPr lang="en-US" altLang="en-US" sz="1800" dirty="0"/>
              <a:t>Vestibular symptoms generally settle but rehabilitation may be needed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Objectives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z="1800" dirty="0"/>
              <a:t> </a:t>
            </a:r>
            <a:r>
              <a:rPr lang="en-US" altLang="en-US" sz="2000" dirty="0"/>
              <a:t>Know the vascular and neural anatomy of the membranous labyrinth </a:t>
            </a:r>
          </a:p>
          <a:p>
            <a:pPr marL="0" indent="0" eaLnBrk="1" hangingPunct="1"/>
            <a:endParaRPr lang="en-US" altLang="en-US" sz="2000" dirty="0"/>
          </a:p>
          <a:p>
            <a:pPr marL="0" indent="0" eaLnBrk="1" hangingPunct="1"/>
            <a:r>
              <a:rPr lang="en-US" altLang="en-US" sz="2000" dirty="0"/>
              <a:t> Know the symptoms and signs of Vestibular Neuritis (VN) and how it differs from Labyrinthitis</a:t>
            </a:r>
          </a:p>
          <a:p>
            <a:pPr marL="0" indent="0" eaLnBrk="1" hangingPunct="1">
              <a:buNone/>
            </a:pPr>
            <a:endParaRPr lang="en-US" altLang="en-US" sz="2000" dirty="0"/>
          </a:p>
          <a:p>
            <a:pPr marL="0" indent="0" eaLnBrk="1" hangingPunct="1"/>
            <a:r>
              <a:rPr lang="en-US" altLang="en-US" sz="2000" dirty="0"/>
              <a:t> To be able to differentiate benign VN from serious cerebrovascular disease at the bedside (objective completed in year 3)</a:t>
            </a:r>
          </a:p>
          <a:p>
            <a:pPr marL="0" indent="0" eaLnBrk="1" hangingPunct="1"/>
            <a:endParaRPr lang="en-US" altLang="en-US" sz="2000" dirty="0"/>
          </a:p>
          <a:p>
            <a:pPr marL="0" indent="0" eaLnBrk="1" hangingPunct="1"/>
            <a:r>
              <a:rPr lang="en-US" altLang="en-US" sz="2000" dirty="0"/>
              <a:t> Know to manage thrombotic risk in patients with symptoms of </a:t>
            </a:r>
            <a:r>
              <a:rPr lang="en-US" altLang="en-US" sz="2000"/>
              <a:t>vestibular failure</a:t>
            </a:r>
            <a:endParaRPr lang="en-US" altLang="en-US" sz="2000" dirty="0"/>
          </a:p>
          <a:p>
            <a:pPr marL="0" indent="0" eaLnBrk="1" hangingPunct="1"/>
            <a:endParaRPr lang="en-US" altLang="en-US" sz="2000" dirty="0"/>
          </a:p>
          <a:p>
            <a:pPr marL="0" indent="0" eaLnBrk="1" hangingPunct="1"/>
            <a:endParaRPr lang="en-US" altLang="en-US" sz="2000" dirty="0"/>
          </a:p>
          <a:p>
            <a:pPr marL="0" indent="0" eaLnBrk="1" hangingPunct="1">
              <a:buNone/>
            </a:pPr>
            <a:endParaRPr lang="en-US" altLang="en-US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59FA-F517-5046-B18F-64BCFF44C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Vestibular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80E06-B9B4-8C4A-9EB3-27563112A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benign, self-limiting condition lasting days or weeks</a:t>
            </a:r>
          </a:p>
          <a:p>
            <a:r>
              <a:rPr lang="en-US" dirty="0"/>
              <a:t>A clinical diagnosis</a:t>
            </a:r>
          </a:p>
          <a:p>
            <a:endParaRPr lang="en-US" dirty="0"/>
          </a:p>
          <a:p>
            <a:r>
              <a:rPr lang="en-US" dirty="0"/>
              <a:t>Your task, when presented with it, is to differentiate it from central cerebrovascular disease that shares similar history and clinical findings – so its an important 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6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AAA9-AF3B-9541-9539-4F0B7E39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whom does it present?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91BE1-C81A-BF4F-A84A-DB3A66F7B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</a:t>
            </a:r>
          </a:p>
          <a:p>
            <a:r>
              <a:rPr lang="en-US" dirty="0"/>
              <a:t>A&amp;E</a:t>
            </a:r>
          </a:p>
          <a:p>
            <a:r>
              <a:rPr lang="en-US" dirty="0"/>
              <a:t>General Medical take</a:t>
            </a:r>
          </a:p>
          <a:p>
            <a:r>
              <a:rPr lang="en-US" dirty="0"/>
              <a:t>Neurology</a:t>
            </a:r>
          </a:p>
          <a:p>
            <a:r>
              <a:rPr lang="en-US" dirty="0"/>
              <a:t>Old Age Medicine</a:t>
            </a:r>
          </a:p>
          <a:p>
            <a:r>
              <a:rPr lang="en-US" dirty="0"/>
              <a:t>ENT – rarely</a:t>
            </a:r>
          </a:p>
          <a:p>
            <a:endParaRPr lang="en-US" dirty="0"/>
          </a:p>
          <a:p>
            <a:r>
              <a:rPr lang="en-US" dirty="0"/>
              <a:t>So, there is a very good chance that you are going to come across it and you will need to be sure that the patient hasn’t had a stroke</a:t>
            </a:r>
          </a:p>
        </p:txBody>
      </p:sp>
    </p:spTree>
    <p:extLst>
      <p:ext uri="{BB962C8B-B14F-4D97-AF65-F5344CB8AC3E}">
        <p14:creationId xmlns:p14="http://schemas.microsoft.com/office/powerpoint/2010/main" val="96538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02A7-2D34-6F45-BFC8-9BA658C5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Common Otologic Causes of Vertigo</a:t>
            </a:r>
            <a:endParaRPr lang="en-US" dirty="0"/>
          </a:p>
        </p:txBody>
      </p:sp>
      <p:pic>
        <p:nvPicPr>
          <p:cNvPr id="5" name="Content Placeholder 4" descr="A table with text on it&#10;&#10;Description automatically generated">
            <a:extLst>
              <a:ext uri="{FF2B5EF4-FFF2-40B4-BE49-F238E27FC236}">
                <a16:creationId xmlns:a16="http://schemas.microsoft.com/office/drawing/2014/main" id="{0280E00F-9491-074C-A7B0-C0F968AA2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34175"/>
            <a:ext cx="7886700" cy="33399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46B70-38F1-624E-BC12-197E5A475112}"/>
              </a:ext>
            </a:extLst>
          </p:cNvPr>
          <p:cNvSpPr txBox="1"/>
          <p:nvPr/>
        </p:nvSpPr>
        <p:spPr>
          <a:xfrm>
            <a:off x="2276763" y="5517581"/>
            <a:ext cx="459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Third Most Common Vestibular Disease</a:t>
            </a:r>
          </a:p>
        </p:txBody>
      </p:sp>
    </p:spTree>
    <p:extLst>
      <p:ext uri="{BB962C8B-B14F-4D97-AF65-F5344CB8AC3E}">
        <p14:creationId xmlns:p14="http://schemas.microsoft.com/office/powerpoint/2010/main" val="379208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Neural Anatomy – Vestibular Nerves</a:t>
            </a:r>
            <a:endParaRPr lang="en-US" altLang="en-US" dirty="0"/>
          </a:p>
        </p:txBody>
      </p:sp>
      <p:pic>
        <p:nvPicPr>
          <p:cNvPr id="8" name="Content Placeholder 7" descr="Diagram, schematic&#10;&#10;Description automatically generated">
            <a:extLst>
              <a:ext uri="{FF2B5EF4-FFF2-40B4-BE49-F238E27FC236}">
                <a16:creationId xmlns:a16="http://schemas.microsoft.com/office/drawing/2014/main" id="{E4B6AAE1-8680-224D-8856-03F2189A76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55513" y="4358442"/>
            <a:ext cx="2325832" cy="207965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1556C-54BA-184E-9097-43361C06578F}"/>
              </a:ext>
            </a:extLst>
          </p:cNvPr>
          <p:cNvSpPr txBox="1"/>
          <p:nvPr/>
        </p:nvSpPr>
        <p:spPr>
          <a:xfrm>
            <a:off x="4406492" y="3819410"/>
            <a:ext cx="4409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Right Internal Acoustic Meatus viewed from the brainstem</a:t>
            </a:r>
          </a:p>
        </p:txBody>
      </p:sp>
      <p:pic>
        <p:nvPicPr>
          <p:cNvPr id="3" name="Picture 2" descr="A diagram of a shell&#10;&#10;Description automatically generated">
            <a:extLst>
              <a:ext uri="{FF2B5EF4-FFF2-40B4-BE49-F238E27FC236}">
                <a16:creationId xmlns:a16="http://schemas.microsoft.com/office/drawing/2014/main" id="{77449B2F-3E72-2241-B47B-9512AAF42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333" y="1426347"/>
            <a:ext cx="2404053" cy="2298214"/>
          </a:xfrm>
          <a:prstGeom prst="rect">
            <a:avLst/>
          </a:prstGeom>
        </p:spPr>
      </p:pic>
      <p:pic>
        <p:nvPicPr>
          <p:cNvPr id="9" name="Content Placeholder 8" descr="A diagram of a human brain&#10;&#10;Description automatically generated">
            <a:extLst>
              <a:ext uri="{FF2B5EF4-FFF2-40B4-BE49-F238E27FC236}">
                <a16:creationId xmlns:a16="http://schemas.microsoft.com/office/drawing/2014/main" id="{316C19B2-1D55-C841-98E0-6FAED2C59C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28650" y="2599930"/>
            <a:ext cx="3886200" cy="280272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5F0F0B-3ADD-5542-BD42-047B8D11C791}"/>
              </a:ext>
            </a:extLst>
          </p:cNvPr>
          <p:cNvSpPr txBox="1"/>
          <p:nvPr/>
        </p:nvSpPr>
        <p:spPr>
          <a:xfrm>
            <a:off x="888436" y="5398271"/>
            <a:ext cx="3366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Right Labyrinth viewed from the brainstem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Neural Anatomy of Labyrinth</a:t>
            </a:r>
            <a:endParaRPr lang="en-US" altLang="en-US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94BE22F-96E8-C242-9590-81AB435371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536800"/>
            <a:ext cx="3886200" cy="2642841"/>
          </a:xfr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4713BA0D-C78F-F649-A578-66C8E2946F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536800"/>
            <a:ext cx="3886200" cy="264284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F861B-CE8B-FF4C-ABEE-989A2F4EB1DE}"/>
              </a:ext>
            </a:extLst>
          </p:cNvPr>
          <p:cNvSpPr txBox="1"/>
          <p:nvPr/>
        </p:nvSpPr>
        <p:spPr>
          <a:xfrm>
            <a:off x="4490316" y="5179641"/>
            <a:ext cx="4163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If one or both nerves are damaged </a:t>
            </a:r>
          </a:p>
          <a:p>
            <a:pPr algn="ctr"/>
            <a:r>
              <a:rPr lang="en-US" sz="1600" dirty="0"/>
              <a:t>then vestibular symptoms arise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07DB76-AA0F-4C4E-82AE-27D68E371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98" y="2125266"/>
            <a:ext cx="3391210" cy="34962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E6F69C-FE30-754D-901C-2A75A405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Supply of the Labyrinth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923358-8735-7248-81FA-32D90FABA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307" y="2359546"/>
            <a:ext cx="4297111" cy="27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1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Vascular Anatomy – an End Artery System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453B3B5-92DA-BE48-ACE9-BBEC3FD636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22704"/>
            <a:ext cx="4114800" cy="267952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8D7A8-23DD-8C4E-AB8F-E205F94D4444}"/>
              </a:ext>
            </a:extLst>
          </p:cNvPr>
          <p:cNvSpPr txBox="1"/>
          <p:nvPr/>
        </p:nvSpPr>
        <p:spPr>
          <a:xfrm>
            <a:off x="5100160" y="5166865"/>
            <a:ext cx="3210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Obstruction of the labyrinthine artery </a:t>
            </a:r>
          </a:p>
          <a:p>
            <a:pPr algn="ctr"/>
            <a:r>
              <a:rPr lang="en-US" sz="1400" dirty="0"/>
              <a:t>causes vertigo AND sensory deafness</a:t>
            </a:r>
          </a:p>
        </p:txBody>
      </p:sp>
      <p:pic>
        <p:nvPicPr>
          <p:cNvPr id="5" name="Content Placeholder 4" descr="A diagram of the inner organs&#10;&#10;Description automatically generated">
            <a:extLst>
              <a:ext uri="{FF2B5EF4-FFF2-40B4-BE49-F238E27FC236}">
                <a16:creationId xmlns:a16="http://schemas.microsoft.com/office/drawing/2014/main" id="{1CD933AD-F57D-CD41-956C-F297FE5A88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49" y="2359828"/>
            <a:ext cx="4057789" cy="264239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B9696C-6913-914F-A6C5-03B4B441D0A6}"/>
              </a:ext>
            </a:extLst>
          </p:cNvPr>
          <p:cNvSpPr txBox="1"/>
          <p:nvPr/>
        </p:nvSpPr>
        <p:spPr>
          <a:xfrm>
            <a:off x="845188" y="5166865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Obstruction of the anterior vestibular artery </a:t>
            </a:r>
          </a:p>
          <a:p>
            <a:pPr algn="ctr"/>
            <a:r>
              <a:rPr lang="en-US" sz="1400" dirty="0"/>
              <a:t>causes vertigo only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</TotalTime>
  <Words>832</Words>
  <Application>Microsoft Macintosh PowerPoint</Application>
  <PresentationFormat>On-screen Show (4:3)</PresentationFormat>
  <Paragraphs>134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Vestibular Neuritis (not neuronitis)</vt:lpstr>
      <vt:lpstr>Objectives</vt:lpstr>
      <vt:lpstr>Definition of Vestibular Neuritis</vt:lpstr>
      <vt:lpstr>To whom does it present?</vt:lpstr>
      <vt:lpstr>Common Otologic Causes of Vertigo</vt:lpstr>
      <vt:lpstr>Neural Anatomy – Vestibular Nerves</vt:lpstr>
      <vt:lpstr>Neural Anatomy of Labyrinth</vt:lpstr>
      <vt:lpstr>Vascular Supply of the Labyrinth</vt:lpstr>
      <vt:lpstr>Vascular Anatomy – an End Artery System</vt:lpstr>
      <vt:lpstr>What is the difference between Vestibular Neuritis and Labyrinthitis? The difference is in the name…</vt:lpstr>
      <vt:lpstr>What is the Difference Clinically?</vt:lpstr>
      <vt:lpstr>Causes</vt:lpstr>
      <vt:lpstr>Vestibular Neuritis is a Clinical Diagnosis</vt:lpstr>
      <vt:lpstr>On Examination</vt:lpstr>
      <vt:lpstr>Nystagmus – Left Beating, Horizontal/Torsional</vt:lpstr>
      <vt:lpstr>Head Impulse Test – Loss of VOR to Right</vt:lpstr>
      <vt:lpstr>Natural Course of Vestibular Neuritis</vt:lpstr>
      <vt:lpstr>Treating Vestibular Neuritis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Physiology of the Vestibular Apparatus</dc:title>
  <dc:subject/>
  <dc:creator>simon browning</dc:creator>
  <cp:keywords/>
  <dc:description/>
  <cp:lastModifiedBy>simon browning</cp:lastModifiedBy>
  <cp:revision>48</cp:revision>
  <cp:lastPrinted>2015-11-23T19:47:58Z</cp:lastPrinted>
  <dcterms:created xsi:type="dcterms:W3CDTF">2015-11-28T14:46:36Z</dcterms:created>
  <dcterms:modified xsi:type="dcterms:W3CDTF">2023-10-23T11:57:46Z</dcterms:modified>
  <cp:category/>
</cp:coreProperties>
</file>